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aleway"/>
      <p:regular r:id="rId33"/>
      <p:bold r:id="rId34"/>
      <p:italic r:id="rId35"/>
      <p:boldItalic r:id="rId36"/>
    </p:embeddedFont>
    <p:embeddedFont>
      <p:font typeface="Source Sans Pr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4B28173-099A-4426-9DA2-5ED2BDC0FCCD}">
  <a:tblStyle styleId="{24B28173-099A-4426-9DA2-5ED2BDC0FCC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SansPr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aleway-italic.fntdata"/><Relationship Id="rId12" Type="http://schemas.openxmlformats.org/officeDocument/2006/relationships/slide" Target="slides/slide6.xml"/><Relationship Id="rId34" Type="http://schemas.openxmlformats.org/officeDocument/2006/relationships/font" Target="fonts/Raleway-bold.fntdata"/><Relationship Id="rId15" Type="http://schemas.openxmlformats.org/officeDocument/2006/relationships/slide" Target="slides/slide9.xml"/><Relationship Id="rId37" Type="http://schemas.openxmlformats.org/officeDocument/2006/relationships/font" Target="fonts/SourceSansPro-regular.fntdata"/><Relationship Id="rId14" Type="http://schemas.openxmlformats.org/officeDocument/2006/relationships/slide" Target="slides/slide8.xml"/><Relationship Id="rId36" Type="http://schemas.openxmlformats.org/officeDocument/2006/relationships/font" Target="fonts/Raleway-boldItalic.fntdata"/><Relationship Id="rId17" Type="http://schemas.openxmlformats.org/officeDocument/2006/relationships/slide" Target="slides/slide11.xml"/><Relationship Id="rId39" Type="http://schemas.openxmlformats.org/officeDocument/2006/relationships/font" Target="fonts/SourceSansPro-italic.fntdata"/><Relationship Id="rId16" Type="http://schemas.openxmlformats.org/officeDocument/2006/relationships/slide" Target="slides/slide10.xml"/><Relationship Id="rId38" Type="http://schemas.openxmlformats.org/officeDocument/2006/relationships/font" Target="fonts/SourceSansPr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chjury.net/blog/internet-in-real-time/#gref"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therohk"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c6f9544c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c6f9544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6abe7f2c9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6abe7f2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Abhinav</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Let's start exploring the dataset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this slide and the next slide I will go through the steps which we did to explore the dataset and some basic modifications which we did to the dataset to prepare it for the modeling.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 Kaileen mentioned we have two separate files one for True news and the other one has Fake news. We first checked for null values in both the files and removed around 100 rows from the Fake news dataset.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After removing null values we reviewed the True News dataset and found that it had Publishers names at the beginning of each article. We removed the publishers names as including them in modeling can make the model bais.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the next step we created a Target Class column in both the datasets in which True News is  denoted by 1 and Fake News is denoted by 0. After creating the target class I merged both real and fake news dataset.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486c57f25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486c57f2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Abhinav</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a:t>
            </a:r>
            <a:r>
              <a:rPr lang="en"/>
              <a:t>merging</a:t>
            </a:r>
            <a:r>
              <a:rPr lang="en"/>
              <a:t> the True News and Fake news Dataset we checked class distribution. We counted how many articles of fake vs. real news were in the dataset. The bargraph on the left shows that the dataset is somewhat balanced between fake vs. real news - there are about 23,000 fake news articles and 21,000 true news articles. Since the dataset is relatively balanced, we did not apply any balancing techniques like Synthetic Minority Oversampling Technique(SMOTE)</a:t>
            </a:r>
            <a:endParaRPr>
              <a:highlight>
                <a:schemeClr val="accent4"/>
              </a:highlight>
            </a:endParaRPr>
          </a:p>
          <a:p>
            <a:pPr indent="0" lvl="0" marL="0" rtl="0" algn="l">
              <a:spcBef>
                <a:spcPts val="0"/>
              </a:spcBef>
              <a:spcAft>
                <a:spcPts val="0"/>
              </a:spcAft>
              <a:buNone/>
            </a:pPr>
            <a:r>
              <a:t/>
            </a:r>
            <a:endParaRPr>
              <a:highlight>
                <a:schemeClr val="accent4"/>
              </a:highlight>
            </a:endParaRPr>
          </a:p>
          <a:p>
            <a:pPr indent="0" lvl="0" marL="0" rtl="0" algn="l">
              <a:spcBef>
                <a:spcPts val="0"/>
              </a:spcBef>
              <a:spcAft>
                <a:spcPts val="0"/>
              </a:spcAft>
              <a:buNone/>
            </a:pPr>
            <a:r>
              <a:rPr lang="en"/>
              <a:t>There was also a “Subject” variable that categorized each news article. The bar graph on the right shows the breakdown of each category. The blue bars represent the </a:t>
            </a:r>
            <a:r>
              <a:rPr lang="en"/>
              <a:t>subjects</a:t>
            </a:r>
            <a:r>
              <a:rPr lang="en"/>
              <a:t> contained in the true news set - Political and U.S. news and the red bars represent the subjects contained in the fake news set - things like, Government news and mid-east news. Since we were not concerned with the categories for our project, we also ended up removing the subject column from our dataset.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our aim is to know if the news is fake or true we merged the Title and text column together. So t now we have one column </a:t>
            </a:r>
            <a:r>
              <a:rPr lang="en"/>
              <a:t>including</a:t>
            </a:r>
            <a:r>
              <a:rPr lang="en"/>
              <a:t> all the text and other is target column.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c6f9544c1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c6f9544c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Before we move to </a:t>
            </a:r>
            <a:r>
              <a:rPr lang="en">
                <a:solidFill>
                  <a:schemeClr val="dk1"/>
                </a:solidFill>
              </a:rPr>
              <a:t>building</a:t>
            </a:r>
            <a:r>
              <a:rPr lang="en">
                <a:solidFill>
                  <a:schemeClr val="dk1"/>
                </a:solidFill>
              </a:rPr>
              <a:t> models, we need to do some text data cleaning ss we dealing with textual data.</a:t>
            </a:r>
            <a:r>
              <a:rPr lang="en"/>
              <a:t> </a:t>
            </a:r>
            <a:r>
              <a:rPr lang="en"/>
              <a:t>The textual data contains a lot of noise which is symbols, punctuation, URLS, stopwords, numeric values and duplicate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impediments were removed from the text by using different Python libraries and packages like beautifulsoup, regular expressions library and NLTK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slide you can see we have two examples here. In the first example, we used a library called BeautifulSoup to remove HTML tags from the lines of text. In the second example, we used an NLTK Package to remove stopwords.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6abe7f2c9_0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6abe7f2c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Abhinav</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we can see the detailed steps of text data cleaning which we did in our project. First we used beautifulsoup python library to parse the human-readable text. This helped us in removing the HTML tags from the text. After removing HTML tags we removed around 5K the duplicate entries, punctuations  and URLS.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removed a list of generic stop words from the English vocabulary using NLTK Package. After removing the stop words we removed numeric value as well.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we did all these text data cleaning steps we are left with around 35,000 rows of data to do data visualization and modelling.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Kaileen will go through the data exploration part which we did using data visualization.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e486c57f25_0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e486c57f2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Kaileen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486c57f25_0_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486c57f2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Kaileen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We compared the number of characters and words most frequently used between the fake and real news datasets. </a:t>
            </a:r>
            <a:endParaRPr/>
          </a:p>
          <a:p>
            <a:pPr indent="0" lvl="0" marL="0" rtl="0" algn="l">
              <a:spcBef>
                <a:spcPts val="0"/>
              </a:spcBef>
              <a:spcAft>
                <a:spcPts val="0"/>
              </a:spcAft>
              <a:buNone/>
            </a:pPr>
            <a:r>
              <a:rPr lang="en"/>
              <a:t>We found that the True News articles often had less characters than the </a:t>
            </a:r>
            <a:r>
              <a:rPr lang="en"/>
              <a:t>fake news articles. On average, a fake news article had around 5,000 characters whereas as true news article only had about 2,500 characters.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In the true news articles there were often less words used than there were for fake news articles, as well. The true news articles had an average of 12,000 word count, while the fake news articles often had a word count closer to 17,500.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6abe7f2c9_0_1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e6abe7f2c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Kaileen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wanted to find out the average word length in a text.  This is pretty consistent with the previous models we observed. True News articles, on average, had shorter words than those used in the fake news articles.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e486c57f25_0_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e486c57f2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Kaileen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Lastly, we used a technique called N-Gram Ranking to identify how many times a single word, a pair of words, or a triplet of words were used together. In the diagram on the left, we can see that the word “Trump” was used </a:t>
            </a:r>
            <a:r>
              <a:rPr lang="en"/>
              <a:t>individually</a:t>
            </a:r>
            <a:r>
              <a:rPr lang="en"/>
              <a:t> hundreds of thousands of times.  However, when comparing that to the tri-gram, we can see that the use of three words, “President Donald Trump” are used way less frequently together, only a few thousand times.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e561c7a767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e561c7a76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Prathiba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start the predictive modeling aspect of our project, we split our dataset; 80/20</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To train our dataset, we had to convert the text data into numerical data/vectors. This is called vectorization, or in the NLP world, word embedding. </a:t>
            </a:r>
            <a:r>
              <a:rPr lang="en"/>
              <a:t>We have used bag-of-words for converting text data to numerical data.</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In bag-of-words we have used Term Frequency-Inverse Document Frequencies (tf-Idf). to convert text data into numerical data/vector.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In Term Frequency-Inverse Document Frequencies (tf-Idf), the value of a word increases proportionally to count in the document, but it is inversely proportional to the frequency of the word in the corpus</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561c7a767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561c7a76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9544c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9544c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the name </a:t>
            </a:r>
            <a:r>
              <a:rPr lang="en"/>
              <a:t>suggests</a:t>
            </a:r>
            <a:r>
              <a:rPr lang="en"/>
              <a:t>, a </a:t>
            </a:r>
            <a:r>
              <a:rPr lang="en"/>
              <a:t>deliberately</a:t>
            </a:r>
            <a:r>
              <a:rPr lang="en"/>
              <a:t> misleading story is fake news.Fake news is basically the misinformation spread via various </a:t>
            </a:r>
            <a:r>
              <a:rPr lang="en"/>
              <a:t>communication</a:t>
            </a:r>
            <a:r>
              <a:rPr lang="en"/>
              <a:t> channels as a small private conversations to as huge as print media, </a:t>
            </a:r>
            <a:r>
              <a:rPr lang="en"/>
              <a:t>electronic</a:t>
            </a:r>
            <a:r>
              <a:rPr lang="en"/>
              <a:t> media, </a:t>
            </a:r>
            <a:r>
              <a:rPr lang="en"/>
              <a:t>social</a:t>
            </a:r>
            <a:r>
              <a:rPr lang="en"/>
              <a:t> media etc. It has become such a </a:t>
            </a:r>
            <a:r>
              <a:rPr lang="en"/>
              <a:t>big</a:t>
            </a:r>
            <a:r>
              <a:rPr lang="en"/>
              <a:t> menace in recent times which is very much capable of swaying </a:t>
            </a:r>
            <a:r>
              <a:rPr lang="en"/>
              <a:t>public</a:t>
            </a:r>
            <a:r>
              <a:rPr lang="en"/>
              <a:t>’s </a:t>
            </a:r>
            <a:r>
              <a:rPr lang="en"/>
              <a:t>opinions</a:t>
            </a:r>
            <a:r>
              <a:rPr lang="en"/>
              <a:t>. hence,to </a:t>
            </a:r>
            <a:r>
              <a:rPr lang="en"/>
              <a:t>ascertain</a:t>
            </a:r>
            <a:r>
              <a:rPr lang="en"/>
              <a:t> the </a:t>
            </a:r>
            <a:r>
              <a:rPr lang="en"/>
              <a:t>veracity</a:t>
            </a:r>
            <a:r>
              <a:rPr lang="en"/>
              <a:t> of a </a:t>
            </a:r>
            <a:r>
              <a:rPr lang="en"/>
              <a:t>piece</a:t>
            </a:r>
            <a:r>
              <a:rPr lang="en"/>
              <a:t> of news. The biggest question in front of all of us today to determine </a:t>
            </a:r>
            <a:r>
              <a:rPr lang="en"/>
              <a:t>whether</a:t>
            </a:r>
            <a:r>
              <a:rPr lang="en"/>
              <a:t> its true or false. </a:t>
            </a:r>
            <a:endParaRPr/>
          </a:p>
          <a:p>
            <a:pPr indent="0" lvl="0" marL="0" rtl="0" algn="l">
              <a:spcBef>
                <a:spcPts val="0"/>
              </a:spcBef>
              <a:spcAft>
                <a:spcPts val="0"/>
              </a:spcAft>
              <a:buNone/>
            </a:pPr>
            <a:r>
              <a:rPr lang="en"/>
              <a:t>Understanding the parameters which influence the news can help companies, organizations and even gov come up with a contingency/mitigation plan to tackle any such situation.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7c94be77a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7c94be77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e7c94be77a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e7c94be77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e7c94be77a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e7c94be77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Prathiba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e7d5d675e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e7d5d675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2929"/>
                </a:solidFill>
                <a:highlight>
                  <a:srgbClr val="FFFFFF"/>
                </a:highlight>
                <a:latin typeface="Georgia"/>
                <a:ea typeface="Georgia"/>
                <a:cs typeface="Georgia"/>
                <a:sym typeface="Georgia"/>
              </a:rPr>
              <a:t>Text analytics and NLP can be used to work with the very important problem of fake news. We have seen the big impact they can have on people’s opinions, and the way the world thinks or sees a topic.</a:t>
            </a:r>
            <a:endParaRPr>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a:solidFill>
                  <a:srgbClr val="292929"/>
                </a:solidFill>
                <a:highlight>
                  <a:srgbClr val="FFFFFF"/>
                </a:highlight>
                <a:latin typeface="Georgia"/>
                <a:ea typeface="Georgia"/>
                <a:cs typeface="Georgia"/>
                <a:sym typeface="Georgia"/>
              </a:rPr>
              <a:t>Major findings of our project can be summed up in the following points: Publisher name, data at hand will affect the research results: our data was recorded around US election timings so majority of news articles were political in nature with Donald Trump &amp; Hilary Clinton appearing in most of them. </a:t>
            </a:r>
            <a:endParaRPr>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896ca2c6d_1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896ca2c6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Based on our analysis and findings we came up </a:t>
            </a:r>
            <a:r>
              <a:rPr lang="en">
                <a:solidFill>
                  <a:schemeClr val="dk1"/>
                </a:solidFill>
              </a:rPr>
              <a:t>with</a:t>
            </a:r>
            <a:r>
              <a:rPr lang="en">
                <a:solidFill>
                  <a:schemeClr val="dk1"/>
                </a:solidFill>
              </a:rPr>
              <a:t> the following business </a:t>
            </a:r>
            <a:r>
              <a:rPr lang="en">
                <a:solidFill>
                  <a:schemeClr val="dk1"/>
                </a:solidFill>
              </a:rPr>
              <a:t>recommendations</a:t>
            </a:r>
            <a:r>
              <a:rPr lang="en">
                <a:solidFill>
                  <a:schemeClr val="dk1"/>
                </a:solidFill>
              </a:rPr>
              <a: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896ca2c6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e896ca2c6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8990970bb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e8990970b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e896ca2c6d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e896ca2c6d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Fake news is not be misunderstood by some </a:t>
            </a:r>
            <a:r>
              <a:rPr lang="en"/>
              <a:t>satire</a:t>
            </a:r>
            <a:r>
              <a:rPr lang="en"/>
              <a:t> or </a:t>
            </a:r>
            <a:r>
              <a:rPr lang="en"/>
              <a:t>commentary</a:t>
            </a:r>
            <a:r>
              <a:rPr lang="en"/>
              <a:t> on the current events It has been now proved that fake news is designed deliberately with vested </a:t>
            </a:r>
            <a:r>
              <a:rPr lang="en"/>
              <a:t>interests sometime for personal/political/business gains by organizations and many a times by websites to increase their web traffic dramatically. Recent examples of vaccine misinformation are mostly fake in nature. Simila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e8990970b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e8990970b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a:t>
            </a:r>
            <a:r>
              <a:rPr lang="en"/>
              <a:t>understand</a:t>
            </a:r>
            <a:r>
              <a:rPr lang="en"/>
              <a:t> the real magnitude of problem </a:t>
            </a:r>
            <a:r>
              <a:rPr lang="en"/>
              <a:t>before</a:t>
            </a:r>
            <a:r>
              <a:rPr lang="en"/>
              <a:t> us, here are some stats for internet usage in just 1 minute. The giant nos on the screen are enough for any of us to imagine the seriousness of the problem statement.</a:t>
            </a:r>
            <a:endParaRPr/>
          </a:p>
          <a:p>
            <a:pPr indent="0" lvl="0" marL="0" rtl="0" algn="l">
              <a:spcBef>
                <a:spcPts val="0"/>
              </a:spcBef>
              <a:spcAft>
                <a:spcPts val="0"/>
              </a:spcAft>
              <a:buNone/>
            </a:pPr>
            <a:r>
              <a:rPr lang="en"/>
              <a:t>No one but only machine can keep up with it!!</a:t>
            </a:r>
            <a:endParaRPr/>
          </a:p>
          <a:p>
            <a:pPr indent="0" lvl="0" marL="0" rtl="0" algn="l">
              <a:spcBef>
                <a:spcPts val="0"/>
              </a:spcBef>
              <a:spcAft>
                <a:spcPts val="0"/>
              </a:spcAft>
              <a:buNone/>
            </a:pPr>
            <a:r>
              <a:rPr lang="en"/>
              <a:t>Source: </a:t>
            </a:r>
            <a:r>
              <a:rPr lang="en" u="sng">
                <a:solidFill>
                  <a:schemeClr val="hlink"/>
                </a:solidFill>
                <a:hlinkClick r:id="rId2"/>
              </a:rPr>
              <a:t>https://techjury.net/blog/internet-in-real-time/#gref</a:t>
            </a:r>
            <a:endParaRPr/>
          </a:p>
          <a:p>
            <a:pPr indent="0" lvl="0" marL="0" rtl="0" algn="l">
              <a:spcBef>
                <a:spcPts val="0"/>
              </a:spcBef>
              <a:spcAft>
                <a:spcPts val="0"/>
              </a:spcAft>
              <a:buNone/>
            </a:pPr>
            <a:r>
              <a:rPr lang="en"/>
              <a:t>Over to Kaileen:</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e71e9d483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e71e9d483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Kaileen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pulled out dataset from Kaggle and several other </a:t>
            </a:r>
            <a:r>
              <a:rPr lang="en">
                <a:solidFill>
                  <a:schemeClr val="dk1"/>
                </a:solidFill>
              </a:rPr>
              <a:t>data analysts have used this data set to try and do similar analysis.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is a lot of discussion online regarding what is actually considered fake news. One author, </a:t>
            </a:r>
            <a:r>
              <a:rPr lang="en" sz="1200">
                <a:solidFill>
                  <a:srgbClr val="20BEFF"/>
                </a:solidFill>
                <a:highlight>
                  <a:srgbClr val="F8F8F8"/>
                </a:highlight>
                <a:uFill>
                  <a:noFill/>
                </a:uFill>
                <a:hlinkClick r:id="rId2">
                  <a:extLst>
                    <a:ext uri="{A12FA001-AC4F-418D-AE19-62706E023703}">
                      <ahyp:hlinkClr val="tx"/>
                    </a:ext>
                  </a:extLst>
                </a:hlinkClick>
              </a:rPr>
              <a:t>Rohit Kulkarni</a:t>
            </a:r>
            <a:r>
              <a:rPr lang="en">
                <a:solidFill>
                  <a:schemeClr val="dk1"/>
                </a:solidFill>
              </a:rPr>
              <a:t>, wrote a statement like “John Sullivan is a whale”. Now, most of us would probably assume that this is fake news because how could John Sullivan be a whale? Under the assumption that John Sullivan is a human. But, what if John Sullivan was the name of the whale? Then, this in fact would be a true statement and not fake news.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can be very difficult to analyze a sentence and deem it fake vs. real without understanding the context in which it was spoken.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e8990970b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e8990970b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rPr>
              <a:t>Kaileen</a:t>
            </a:r>
            <a:endParaRPr sz="1200">
              <a:solidFill>
                <a:srgbClr val="333333"/>
              </a:solidFill>
              <a:highlight>
                <a:srgbClr val="FFFFFF"/>
              </a:highlight>
            </a:endParaRPr>
          </a:p>
          <a:p>
            <a:pPr indent="0" lvl="0" marL="0" rtl="0" algn="l">
              <a:spcBef>
                <a:spcPts val="0"/>
              </a:spcBef>
              <a:spcAft>
                <a:spcPts val="0"/>
              </a:spcAft>
              <a:buNone/>
            </a:pPr>
            <a:r>
              <a:rPr lang="en" sz="1200">
                <a:solidFill>
                  <a:srgbClr val="333333"/>
                </a:solidFill>
                <a:highlight>
                  <a:srgbClr val="FFFFFF"/>
                </a:highlight>
              </a:rPr>
              <a:t>A research article published in Sage Journal made a similar conclusion. </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lang="en" sz="1200">
                <a:solidFill>
                  <a:srgbClr val="333333"/>
                </a:solidFill>
                <a:highlight>
                  <a:srgbClr val="FFFFFF"/>
                </a:highlight>
              </a:rPr>
              <a:t>The research paper was titled, “Big Data and Quality Data for Fake News and Misinformation Detection”</a:t>
            </a:r>
            <a:endParaRPr sz="1200">
              <a:solidFill>
                <a:srgbClr val="333333"/>
              </a:solidFill>
              <a:highlight>
                <a:srgbClr val="FFFFFF"/>
              </a:highlight>
            </a:endParaRPr>
          </a:p>
          <a:p>
            <a:pPr indent="0" lvl="0" marL="0" rtl="0" algn="l">
              <a:spcBef>
                <a:spcPts val="0"/>
              </a:spcBef>
              <a:spcAft>
                <a:spcPts val="0"/>
              </a:spcAft>
              <a:buNone/>
            </a:pPr>
            <a:r>
              <a:rPr lang="en" sz="1200">
                <a:solidFill>
                  <a:srgbClr val="333333"/>
                </a:solidFill>
                <a:highlight>
                  <a:srgbClr val="FFFFFF"/>
                </a:highlight>
              </a:rPr>
              <a:t>The article focused on various techniques that could be used to detect real vs. fake news. </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lang="en" sz="1200">
                <a:solidFill>
                  <a:srgbClr val="333333"/>
                </a:solidFill>
                <a:highlight>
                  <a:srgbClr val="FFFFFF"/>
                </a:highlight>
              </a:rPr>
              <a:t>Two areas were explored -  A feature-based approach and a deep learning approach. </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lang="en" sz="1200">
                <a:solidFill>
                  <a:srgbClr val="333333"/>
                </a:solidFill>
                <a:highlight>
                  <a:srgbClr val="FFFFFF"/>
                </a:highlight>
              </a:rPr>
              <a:t>A feature based approach is an extraction &amp; analysis of linguistic cues for identifying specific targets; like real vs fake text. It uses techniques that look at n-grams, subjectivity, and polarity that have yielded </a:t>
            </a:r>
            <a:r>
              <a:rPr lang="en" sz="1200">
                <a:solidFill>
                  <a:srgbClr val="333333"/>
                </a:solidFill>
                <a:highlight>
                  <a:srgbClr val="FFFFFF"/>
                </a:highlight>
              </a:rPr>
              <a:t>interpretable</a:t>
            </a:r>
            <a:r>
              <a:rPr lang="en" sz="1200">
                <a:solidFill>
                  <a:srgbClr val="333333"/>
                </a:solidFill>
                <a:highlight>
                  <a:srgbClr val="FFFFFF"/>
                </a:highlight>
              </a:rPr>
              <a:t> results.</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lang="en" sz="1200">
                <a:solidFill>
                  <a:srgbClr val="333333"/>
                </a:solidFill>
                <a:highlight>
                  <a:srgbClr val="FFFFFF"/>
                </a:highlight>
              </a:rPr>
              <a:t>They also used a deep learning technique, which is a machine learning method based on artificial neural networks with representation learning. Deep learning works well in domains where large-scale training data is available. </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lang="en" sz="1200">
                <a:solidFill>
                  <a:srgbClr val="333333"/>
                </a:solidFill>
                <a:highlight>
                  <a:srgbClr val="FFFFFF"/>
                </a:highlight>
              </a:rPr>
              <a:t>After much research had been conducted, the author concluded that they really needed better quality datasets to confidently state that their algorithm was accurately detecting real vs. fake news. They actually put out a “call to arms” requesting that companies provide them with datasets that had confirmed real vs. fake news to better train their models. </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lang="en" sz="1200">
                <a:solidFill>
                  <a:srgbClr val="333333"/>
                </a:solidFill>
                <a:highlight>
                  <a:srgbClr val="FFFFFF"/>
                </a:highlight>
              </a:rPr>
              <a:t>So, the </a:t>
            </a:r>
            <a:r>
              <a:rPr b="1" lang="en" sz="1200">
                <a:solidFill>
                  <a:srgbClr val="333333"/>
                </a:solidFill>
                <a:highlight>
                  <a:srgbClr val="FFFFFF"/>
                </a:highlight>
              </a:rPr>
              <a:t>Quality </a:t>
            </a:r>
            <a:r>
              <a:rPr lang="en" sz="1200">
                <a:solidFill>
                  <a:srgbClr val="333333"/>
                </a:solidFill>
                <a:highlight>
                  <a:srgbClr val="FFFFFF"/>
                </a:highlight>
              </a:rPr>
              <a:t>of data seems to be a common theme across what other analysts have observed. </a:t>
            </a:r>
            <a:endParaRPr sz="1200">
              <a:solidFill>
                <a:srgbClr val="333333"/>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Recurrent/Convolutional explained:</a:t>
            </a:r>
            <a:endParaRPr b="1"/>
          </a:p>
          <a:p>
            <a:pPr indent="0" lvl="0" marL="0" rtl="0" algn="l">
              <a:spcBef>
                <a:spcPts val="0"/>
              </a:spcBef>
              <a:spcAft>
                <a:spcPts val="0"/>
              </a:spcAft>
              <a:buClr>
                <a:schemeClr val="dk1"/>
              </a:buClr>
              <a:buSzPts val="1100"/>
              <a:buFont typeface="Arial"/>
              <a:buNone/>
            </a:pPr>
            <a:r>
              <a:rPr lang="en" sz="1200">
                <a:solidFill>
                  <a:srgbClr val="333333"/>
                </a:solidFill>
                <a:highlight>
                  <a:schemeClr val="lt1"/>
                </a:highlight>
              </a:rPr>
              <a:t>[There were two main techniques within deep learning that the research explored, recurrent neural networks and convolutional neural networks. </a:t>
            </a:r>
            <a:endParaRPr b="1"/>
          </a:p>
          <a:p>
            <a:pPr indent="0" lvl="0" marL="0" rtl="0" algn="l">
              <a:spcBef>
                <a:spcPts val="0"/>
              </a:spcBef>
              <a:spcAft>
                <a:spcPts val="0"/>
              </a:spcAft>
              <a:buClr>
                <a:schemeClr val="dk1"/>
              </a:buClr>
              <a:buSzPts val="1100"/>
              <a:buFont typeface="Arial"/>
              <a:buNone/>
            </a:pPr>
            <a:r>
              <a:rPr lang="en" sz="1200">
                <a:solidFill>
                  <a:srgbClr val="333333"/>
                </a:solidFill>
                <a:highlight>
                  <a:schemeClr val="lt1"/>
                </a:highlight>
              </a:rPr>
              <a:t>The first is recurrent neural networks which work best for short text semantics and convolutional neural networks that work best on long text semantics where the presence or absence of features is a more distinguishing factor than their location or order.]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c6f9544c1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c6f9544c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Kaileen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mentioned, we found our dataset on Kaggle. There were two separate data files - one for True News articles and one with Fake News articles. They were published between the years of 2015-2017. In total, there were about 40,000 rows. There were only 4 variables in the dataset, including the title, text, subject, and date the article was published.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i will turn it over to Abhinav to talk about the methodology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7ab00cce4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e7ab00cce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Kaileen I am Abhinav.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divided our classification problem to </a:t>
            </a:r>
            <a:r>
              <a:rPr lang="en"/>
              <a:t>identify</a:t>
            </a:r>
            <a:r>
              <a:rPr lang="en"/>
              <a:t> if a news is fake or true  into these steps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Exploring the Dataset: Counting the number of rows, removing null values and basic modification in the dataset</a:t>
            </a:r>
            <a:endParaRPr/>
          </a:p>
          <a:p>
            <a:pPr indent="-317500" lvl="0" marL="457200" rtl="0" algn="l">
              <a:spcBef>
                <a:spcPts val="0"/>
              </a:spcBef>
              <a:spcAft>
                <a:spcPts val="0"/>
              </a:spcAft>
              <a:buSzPts val="1400"/>
              <a:buAutoNum type="arabicPeriod"/>
            </a:pPr>
            <a:r>
              <a:rPr lang="en"/>
              <a:t>Text Data Cleaning: removing punctuations &amp; special characters, cleaning texts, removing stop words</a:t>
            </a:r>
            <a:endParaRPr/>
          </a:p>
          <a:p>
            <a:pPr indent="-317500" lvl="0" marL="457200" rtl="0" algn="l">
              <a:spcBef>
                <a:spcPts val="0"/>
              </a:spcBef>
              <a:spcAft>
                <a:spcPts val="0"/>
              </a:spcAft>
              <a:buSzPts val="1400"/>
              <a:buAutoNum type="arabicPeriod"/>
            </a:pPr>
            <a:r>
              <a:rPr lang="en"/>
              <a:t>Data Exploration: Data visualisation to get insights</a:t>
            </a:r>
            <a:endParaRPr/>
          </a:p>
          <a:p>
            <a:pPr indent="-317500" lvl="0" marL="457200" rtl="0" algn="l">
              <a:spcBef>
                <a:spcPts val="0"/>
              </a:spcBef>
              <a:spcAft>
                <a:spcPts val="0"/>
              </a:spcAft>
              <a:buSzPts val="1400"/>
              <a:buAutoNum type="arabicPeriod"/>
            </a:pPr>
            <a:r>
              <a:rPr lang="en"/>
              <a:t>Splitting the dataset: We split the dataset into </a:t>
            </a:r>
            <a:r>
              <a:rPr lang="en"/>
              <a:t>Training</a:t>
            </a:r>
            <a:r>
              <a:rPr lang="en"/>
              <a:t> and test data in 80:20 Ratio</a:t>
            </a:r>
            <a:endParaRPr/>
          </a:p>
          <a:p>
            <a:pPr indent="-317500" lvl="0" marL="457200" rtl="0" algn="l">
              <a:spcBef>
                <a:spcPts val="0"/>
              </a:spcBef>
              <a:spcAft>
                <a:spcPts val="0"/>
              </a:spcAft>
              <a:buSzPts val="1400"/>
              <a:buAutoNum type="arabicPeriod"/>
            </a:pPr>
            <a:r>
              <a:rPr lang="en"/>
              <a:t>Vectorization: We </a:t>
            </a:r>
            <a:r>
              <a:rPr lang="en"/>
              <a:t>vectorized</a:t>
            </a:r>
            <a:r>
              <a:rPr lang="en"/>
              <a:t> the dataset as It’s difficult to work with text data while building Machine learning models since these models need well-defined numerical data.</a:t>
            </a:r>
            <a:endParaRPr/>
          </a:p>
          <a:p>
            <a:pPr indent="-317500" lvl="0" marL="457200" rtl="0" algn="l">
              <a:spcBef>
                <a:spcPts val="0"/>
              </a:spcBef>
              <a:spcAft>
                <a:spcPts val="0"/>
              </a:spcAft>
              <a:buSzPts val="1400"/>
              <a:buAutoNum type="arabicPeriod"/>
            </a:pPr>
            <a:r>
              <a:rPr lang="en"/>
              <a:t>Training the Model: In which We did  logistic regression, Naive Bayes and random forest models. </a:t>
            </a:r>
            <a:endParaRPr/>
          </a:p>
          <a:p>
            <a:pPr indent="-317500" lvl="0" marL="457200" rtl="0" algn="l">
              <a:spcBef>
                <a:spcPts val="0"/>
              </a:spcBef>
              <a:spcAft>
                <a:spcPts val="0"/>
              </a:spcAft>
              <a:buSzPts val="1400"/>
              <a:buAutoNum type="arabicPeriod"/>
            </a:pPr>
            <a:r>
              <a:rPr lang="en"/>
              <a:t>Model Comparison: Analysed the different metrics in each model and select the best model out of three.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7ab00cce4_0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7ab00cce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slide you can see the screenshot of the code file which shows all the libraries which we imported or used in our project.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libraries which we imported are Pandas, numpy, nltk, seaborn, matplotlib, wordcloud, </a:t>
            </a:r>
            <a:r>
              <a:rPr lang="en">
                <a:solidFill>
                  <a:schemeClr val="dk1"/>
                </a:solidFill>
              </a:rPr>
              <a:t>beautifulsoup and scikit learn </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1.jpg"/><Relationship Id="rId4" Type="http://schemas.openxmlformats.org/officeDocument/2006/relationships/image" Target="../media/image4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www.kaggle.com/clmentbisaillon/fake-and-real-news-dataset" TargetMode="External"/><Relationship Id="rId4" Type="http://schemas.openxmlformats.org/officeDocument/2006/relationships/hyperlink" Target="https://journals.sagepub.com/doi/figure/10.1177/2053951719843310" TargetMode="External"/><Relationship Id="rId5" Type="http://schemas.openxmlformats.org/officeDocument/2006/relationships/hyperlink" Target="https://medium.com/analytics-vidhya/nlp-tutorial-for-text-classification-in-python-8f19cd17b49e" TargetMode="External"/><Relationship Id="rId6" Type="http://schemas.openxmlformats.org/officeDocument/2006/relationships/hyperlink" Target="https://towardsdatascience.com/text-pre-processing-stop-words-removal-using-different-libraries-f20bac19929a" TargetMode="External"/><Relationship Id="rId7" Type="http://schemas.openxmlformats.org/officeDocument/2006/relationships/hyperlink" Target="https://towardsdatascience.com/text-classification-in-python-dd95d264c802" TargetMode="External"/><Relationship Id="rId8" Type="http://schemas.openxmlformats.org/officeDocument/2006/relationships/hyperlink" Target="https://www.datacamp.com/community/tutorials/text-analytics-beginners-nlt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3.png"/><Relationship Id="rId9" Type="http://schemas.openxmlformats.org/officeDocument/2006/relationships/image" Target="../media/image4.png"/><Relationship Id="rId5" Type="http://schemas.openxmlformats.org/officeDocument/2006/relationships/image" Target="../media/image19.png"/><Relationship Id="rId6" Type="http://schemas.openxmlformats.org/officeDocument/2006/relationships/image" Target="../media/image16.png"/><Relationship Id="rId7" Type="http://schemas.openxmlformats.org/officeDocument/2006/relationships/image" Target="../media/image1.png"/><Relationship Id="rId8"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 name="Shape 57"/>
        <p:cNvGrpSpPr/>
        <p:nvPr/>
      </p:nvGrpSpPr>
      <p:grpSpPr>
        <a:xfrm>
          <a:off x="0" y="0"/>
          <a:ext cx="0" cy="0"/>
          <a:chOff x="0" y="0"/>
          <a:chExt cx="0" cy="0"/>
        </a:xfrm>
      </p:grpSpPr>
      <p:sp>
        <p:nvSpPr>
          <p:cNvPr id="58" name="Google Shape;58;p13"/>
          <p:cNvSpPr txBox="1"/>
          <p:nvPr>
            <p:ph type="ctrTitle"/>
          </p:nvPr>
        </p:nvSpPr>
        <p:spPr>
          <a:xfrm>
            <a:off x="233600" y="124325"/>
            <a:ext cx="6213300" cy="119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 it Fake or Real News?</a:t>
            </a:r>
            <a:endParaRPr/>
          </a:p>
        </p:txBody>
      </p:sp>
      <p:sp>
        <p:nvSpPr>
          <p:cNvPr id="59" name="Google Shape;59;p13"/>
          <p:cNvSpPr txBox="1"/>
          <p:nvPr>
            <p:ph idx="1" type="subTitle"/>
          </p:nvPr>
        </p:nvSpPr>
        <p:spPr>
          <a:xfrm>
            <a:off x="485875" y="1738075"/>
            <a:ext cx="2688600" cy="8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2"/>
                </a:solidFill>
              </a:rPr>
              <a:t>Team 7</a:t>
            </a:r>
            <a:br>
              <a:rPr b="1" lang="en" sz="1900">
                <a:solidFill>
                  <a:schemeClr val="dk2"/>
                </a:solidFill>
              </a:rPr>
            </a:br>
            <a:r>
              <a:rPr b="1" lang="en" sz="1900">
                <a:solidFill>
                  <a:schemeClr val="dk2"/>
                </a:solidFill>
              </a:rPr>
              <a:t>August 9, 2021</a:t>
            </a:r>
            <a:endParaRPr b="1" sz="1900">
              <a:solidFill>
                <a:schemeClr val="dk2"/>
              </a:solidFill>
            </a:endParaRPr>
          </a:p>
          <a:p>
            <a:pPr indent="0" lvl="0" marL="0" rtl="0" algn="l">
              <a:spcBef>
                <a:spcPts val="0"/>
              </a:spcBef>
              <a:spcAft>
                <a:spcPts val="0"/>
              </a:spcAft>
              <a:buNone/>
            </a:pPr>
            <a:r>
              <a:t/>
            </a:r>
            <a:endParaRPr b="1" sz="1600"/>
          </a:p>
        </p:txBody>
      </p:sp>
      <p:sp>
        <p:nvSpPr>
          <p:cNvPr id="60" name="Google Shape;60;p13"/>
          <p:cNvSpPr txBox="1"/>
          <p:nvPr>
            <p:ph idx="1" type="subTitle"/>
          </p:nvPr>
        </p:nvSpPr>
        <p:spPr>
          <a:xfrm>
            <a:off x="5031375" y="1164625"/>
            <a:ext cx="3980400" cy="14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800">
                <a:solidFill>
                  <a:schemeClr val="dk2"/>
                </a:solidFill>
              </a:rPr>
              <a:t>Himadri Chobisa	Kaileen Pfeiffer</a:t>
            </a:r>
            <a:br>
              <a:rPr b="1" lang="en" sz="1800">
                <a:solidFill>
                  <a:schemeClr val="dk2"/>
                </a:solidFill>
              </a:rPr>
            </a:br>
            <a:r>
              <a:rPr b="1" lang="en" sz="1800">
                <a:solidFill>
                  <a:schemeClr val="dk2"/>
                </a:solidFill>
              </a:rPr>
              <a:t>Abhinav Dubey	Pratibha Purohit</a:t>
            </a:r>
            <a:endParaRPr b="1" sz="1800">
              <a:solidFill>
                <a:schemeClr val="dk2"/>
              </a:solidFill>
            </a:endParaRPr>
          </a:p>
          <a:p>
            <a:pPr indent="0" lvl="0" marL="0" rtl="0" algn="l">
              <a:spcBef>
                <a:spcPts val="0"/>
              </a:spcBef>
              <a:spcAft>
                <a:spcPts val="0"/>
              </a:spcAft>
              <a:buNone/>
            </a:pPr>
            <a:r>
              <a:t/>
            </a:r>
            <a:endParaRPr sz="1700"/>
          </a:p>
        </p:txBody>
      </p:sp>
      <p:pic>
        <p:nvPicPr>
          <p:cNvPr id="61" name="Google Shape;61;p13"/>
          <p:cNvPicPr preferRelativeResize="0"/>
          <p:nvPr/>
        </p:nvPicPr>
        <p:blipFill rotWithShape="1">
          <a:blip r:embed="rId3">
            <a:alphaModFix/>
          </a:blip>
          <a:srcRect b="0" l="2392" r="1537" t="0"/>
          <a:stretch/>
        </p:blipFill>
        <p:spPr>
          <a:xfrm>
            <a:off x="114750" y="2676850"/>
            <a:ext cx="4618651" cy="2326500"/>
          </a:xfrm>
          <a:prstGeom prst="rect">
            <a:avLst/>
          </a:prstGeom>
          <a:noFill/>
          <a:ln>
            <a:noFill/>
          </a:ln>
        </p:spPr>
      </p:pic>
      <p:pic>
        <p:nvPicPr>
          <p:cNvPr id="62" name="Google Shape;62;p13"/>
          <p:cNvPicPr preferRelativeResize="0"/>
          <p:nvPr/>
        </p:nvPicPr>
        <p:blipFill>
          <a:blip r:embed="rId4">
            <a:alphaModFix/>
          </a:blip>
          <a:stretch>
            <a:fillRect/>
          </a:stretch>
        </p:blipFill>
        <p:spPr>
          <a:xfrm>
            <a:off x="4807125" y="2676850"/>
            <a:ext cx="4204650" cy="2326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Exploring the Dataset</a:t>
            </a:r>
            <a:endParaRPr/>
          </a:p>
        </p:txBody>
      </p:sp>
      <p:cxnSp>
        <p:nvCxnSpPr>
          <p:cNvPr id="148" name="Google Shape;148;p22"/>
          <p:cNvCxnSpPr/>
          <p:nvPr/>
        </p:nvCxnSpPr>
        <p:spPr>
          <a:xfrm>
            <a:off x="268875" y="2760716"/>
            <a:ext cx="8336100" cy="0"/>
          </a:xfrm>
          <a:prstGeom prst="straightConnector1">
            <a:avLst/>
          </a:prstGeom>
          <a:noFill/>
          <a:ln cap="flat" cmpd="sng" w="19050">
            <a:solidFill>
              <a:schemeClr val="dk1"/>
            </a:solidFill>
            <a:prstDash val="dot"/>
            <a:round/>
            <a:headEnd len="sm" w="sm" type="none"/>
            <a:tailEnd len="sm" w="sm" type="none"/>
          </a:ln>
        </p:spPr>
      </p:cxnSp>
      <p:grpSp>
        <p:nvGrpSpPr>
          <p:cNvPr id="149" name="Google Shape;149;p22"/>
          <p:cNvGrpSpPr/>
          <p:nvPr/>
        </p:nvGrpSpPr>
        <p:grpSpPr>
          <a:xfrm>
            <a:off x="497475" y="1551871"/>
            <a:ext cx="196200" cy="1306800"/>
            <a:chOff x="648675" y="1657471"/>
            <a:chExt cx="196200" cy="1306800"/>
          </a:xfrm>
        </p:grpSpPr>
        <p:sp>
          <p:nvSpPr>
            <p:cNvPr id="150" name="Google Shape;150;p22"/>
            <p:cNvSpPr/>
            <p:nvPr/>
          </p:nvSpPr>
          <p:spPr>
            <a:xfrm>
              <a:off x="64867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 name="Google Shape;151;p22"/>
            <p:cNvCxnSpPr>
              <a:stCxn id="150" idx="0"/>
            </p:cNvCxnSpPr>
            <p:nvPr/>
          </p:nvCxnSpPr>
          <p:spPr>
            <a:xfrm rot="10800000">
              <a:off x="746775" y="1657471"/>
              <a:ext cx="0" cy="1110900"/>
            </a:xfrm>
            <a:prstGeom prst="straightConnector1">
              <a:avLst/>
            </a:prstGeom>
            <a:noFill/>
            <a:ln cap="flat" cmpd="sng" w="19050">
              <a:solidFill>
                <a:schemeClr val="accent5"/>
              </a:solidFill>
              <a:prstDash val="solid"/>
              <a:round/>
              <a:headEnd len="sm" w="sm" type="none"/>
              <a:tailEnd len="med" w="med" type="oval"/>
            </a:ln>
          </p:spPr>
        </p:cxnSp>
      </p:grpSp>
      <p:sp>
        <p:nvSpPr>
          <p:cNvPr id="152" name="Google Shape;152;p22"/>
          <p:cNvSpPr txBox="1"/>
          <p:nvPr>
            <p:ph idx="4294967295" type="body"/>
          </p:nvPr>
        </p:nvSpPr>
        <p:spPr>
          <a:xfrm>
            <a:off x="672605" y="1270575"/>
            <a:ext cx="2662200" cy="9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Removed Null Values</a:t>
            </a:r>
            <a:endParaRPr b="1">
              <a:solidFill>
                <a:schemeClr val="dk2"/>
              </a:solidFill>
            </a:endParaRPr>
          </a:p>
          <a:p>
            <a:pPr indent="0" lvl="0" marL="0" rtl="0" algn="l">
              <a:spcBef>
                <a:spcPts val="0"/>
              </a:spcBef>
              <a:spcAft>
                <a:spcPts val="0"/>
              </a:spcAft>
              <a:buNone/>
            </a:pPr>
            <a:r>
              <a:t/>
            </a:r>
            <a:endParaRPr sz="1400">
              <a:solidFill>
                <a:schemeClr val="dk2"/>
              </a:solidFill>
            </a:endParaRPr>
          </a:p>
        </p:txBody>
      </p:sp>
      <p:grpSp>
        <p:nvGrpSpPr>
          <p:cNvPr id="153" name="Google Shape;153;p22"/>
          <p:cNvGrpSpPr/>
          <p:nvPr/>
        </p:nvGrpSpPr>
        <p:grpSpPr>
          <a:xfrm>
            <a:off x="2361725" y="2662771"/>
            <a:ext cx="196200" cy="1404905"/>
            <a:chOff x="2512925" y="2768371"/>
            <a:chExt cx="196200" cy="1404905"/>
          </a:xfrm>
        </p:grpSpPr>
        <p:cxnSp>
          <p:nvCxnSpPr>
            <p:cNvPr id="154" name="Google Shape;154;p22"/>
            <p:cNvCxnSpPr/>
            <p:nvPr/>
          </p:nvCxnSpPr>
          <p:spPr>
            <a:xfrm>
              <a:off x="2611025" y="2964276"/>
              <a:ext cx="0" cy="1209000"/>
            </a:xfrm>
            <a:prstGeom prst="straightConnector1">
              <a:avLst/>
            </a:prstGeom>
            <a:noFill/>
            <a:ln cap="flat" cmpd="sng" w="19050">
              <a:solidFill>
                <a:schemeClr val="accent5"/>
              </a:solidFill>
              <a:prstDash val="solid"/>
              <a:round/>
              <a:headEnd len="sm" w="sm" type="none"/>
              <a:tailEnd len="med" w="med" type="oval"/>
            </a:ln>
          </p:spPr>
        </p:cxnSp>
        <p:sp>
          <p:nvSpPr>
            <p:cNvPr id="155" name="Google Shape;155;p22"/>
            <p:cNvSpPr/>
            <p:nvPr/>
          </p:nvSpPr>
          <p:spPr>
            <a:xfrm>
              <a:off x="251292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 name="Google Shape;156;p22"/>
          <p:cNvSpPr txBox="1"/>
          <p:nvPr>
            <p:ph idx="4294967295" type="body"/>
          </p:nvPr>
        </p:nvSpPr>
        <p:spPr>
          <a:xfrm>
            <a:off x="2541950" y="3825275"/>
            <a:ext cx="2662200" cy="9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Removed Publisher Names that Prefaced the Description from Real News Dataset</a:t>
            </a:r>
            <a:endParaRPr b="1">
              <a:solidFill>
                <a:schemeClr val="dk2"/>
              </a:solidFill>
            </a:endParaRPr>
          </a:p>
          <a:p>
            <a:pPr indent="0" lvl="0" marL="0" rtl="0" algn="l">
              <a:spcBef>
                <a:spcPts val="0"/>
              </a:spcBef>
              <a:spcAft>
                <a:spcPts val="0"/>
              </a:spcAft>
              <a:buNone/>
            </a:pPr>
            <a:r>
              <a:t/>
            </a:r>
            <a:endParaRPr sz="1400">
              <a:solidFill>
                <a:schemeClr val="dk2"/>
              </a:solidFill>
            </a:endParaRPr>
          </a:p>
        </p:txBody>
      </p:sp>
      <p:grpSp>
        <p:nvGrpSpPr>
          <p:cNvPr id="157" name="Google Shape;157;p22"/>
          <p:cNvGrpSpPr/>
          <p:nvPr/>
        </p:nvGrpSpPr>
        <p:grpSpPr>
          <a:xfrm>
            <a:off x="4128000" y="1453771"/>
            <a:ext cx="196200" cy="1404900"/>
            <a:chOff x="4279200" y="1559371"/>
            <a:chExt cx="196200" cy="1404900"/>
          </a:xfrm>
        </p:grpSpPr>
        <p:cxnSp>
          <p:nvCxnSpPr>
            <p:cNvPr id="158" name="Google Shape;158;p22"/>
            <p:cNvCxnSpPr>
              <a:stCxn id="159" idx="0"/>
            </p:cNvCxnSpPr>
            <p:nvPr/>
          </p:nvCxnSpPr>
          <p:spPr>
            <a:xfrm rot="10800000">
              <a:off x="4377300" y="1559371"/>
              <a:ext cx="0" cy="1209000"/>
            </a:xfrm>
            <a:prstGeom prst="straightConnector1">
              <a:avLst/>
            </a:prstGeom>
            <a:noFill/>
            <a:ln cap="flat" cmpd="sng" w="19050">
              <a:solidFill>
                <a:schemeClr val="accent5"/>
              </a:solidFill>
              <a:prstDash val="solid"/>
              <a:round/>
              <a:headEnd len="sm" w="sm" type="none"/>
              <a:tailEnd len="med" w="med" type="oval"/>
            </a:ln>
          </p:spPr>
        </p:cxnSp>
        <p:sp>
          <p:nvSpPr>
            <p:cNvPr id="159" name="Google Shape;159;p22"/>
            <p:cNvSpPr/>
            <p:nvPr/>
          </p:nvSpPr>
          <p:spPr>
            <a:xfrm>
              <a:off x="4279200"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22"/>
          <p:cNvSpPr txBox="1"/>
          <p:nvPr>
            <p:ph idx="4294967295" type="body"/>
          </p:nvPr>
        </p:nvSpPr>
        <p:spPr>
          <a:xfrm>
            <a:off x="4303249" y="1270575"/>
            <a:ext cx="2662200" cy="9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2"/>
                </a:solidFill>
              </a:rPr>
              <a:t>Created a Target Class Column (1,0)</a:t>
            </a:r>
            <a:endParaRPr b="1">
              <a:solidFill>
                <a:schemeClr val="dk2"/>
              </a:solidFill>
            </a:endParaRPr>
          </a:p>
          <a:p>
            <a:pPr indent="0" lvl="0" marL="0" rtl="0" algn="l">
              <a:spcBef>
                <a:spcPts val="0"/>
              </a:spcBef>
              <a:spcAft>
                <a:spcPts val="0"/>
              </a:spcAft>
              <a:buNone/>
            </a:pPr>
            <a:r>
              <a:t/>
            </a:r>
            <a:endParaRPr sz="1400">
              <a:solidFill>
                <a:schemeClr val="dk2"/>
              </a:solidFill>
            </a:endParaRPr>
          </a:p>
          <a:p>
            <a:pPr indent="0" lvl="0" marL="0" rtl="0" algn="l">
              <a:spcBef>
                <a:spcPts val="1600"/>
              </a:spcBef>
              <a:spcAft>
                <a:spcPts val="1600"/>
              </a:spcAft>
              <a:buNone/>
            </a:pPr>
            <a:r>
              <a:t/>
            </a:r>
            <a:endParaRPr>
              <a:solidFill>
                <a:schemeClr val="dk2"/>
              </a:solidFill>
            </a:endParaRPr>
          </a:p>
        </p:txBody>
      </p:sp>
      <p:grpSp>
        <p:nvGrpSpPr>
          <p:cNvPr id="161" name="Google Shape;161;p22"/>
          <p:cNvGrpSpPr/>
          <p:nvPr/>
        </p:nvGrpSpPr>
        <p:grpSpPr>
          <a:xfrm>
            <a:off x="6757825" y="2662771"/>
            <a:ext cx="196200" cy="1404905"/>
            <a:chOff x="6045475" y="2768371"/>
            <a:chExt cx="196200" cy="1404905"/>
          </a:xfrm>
        </p:grpSpPr>
        <p:cxnSp>
          <p:nvCxnSpPr>
            <p:cNvPr id="162" name="Google Shape;162;p22"/>
            <p:cNvCxnSpPr/>
            <p:nvPr/>
          </p:nvCxnSpPr>
          <p:spPr>
            <a:xfrm>
              <a:off x="6143575" y="2964276"/>
              <a:ext cx="0" cy="1209000"/>
            </a:xfrm>
            <a:prstGeom prst="straightConnector1">
              <a:avLst/>
            </a:prstGeom>
            <a:noFill/>
            <a:ln cap="flat" cmpd="sng" w="19050">
              <a:solidFill>
                <a:schemeClr val="accent5"/>
              </a:solidFill>
              <a:prstDash val="solid"/>
              <a:round/>
              <a:headEnd len="sm" w="sm" type="none"/>
              <a:tailEnd len="med" w="med" type="oval"/>
            </a:ln>
          </p:spPr>
        </p:cxnSp>
        <p:sp>
          <p:nvSpPr>
            <p:cNvPr id="163" name="Google Shape;163;p22"/>
            <p:cNvSpPr/>
            <p:nvPr/>
          </p:nvSpPr>
          <p:spPr>
            <a:xfrm>
              <a:off x="604547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22"/>
          <p:cNvSpPr txBox="1"/>
          <p:nvPr>
            <p:ph idx="4294967295" type="body"/>
          </p:nvPr>
        </p:nvSpPr>
        <p:spPr>
          <a:xfrm>
            <a:off x="6965450" y="3668550"/>
            <a:ext cx="1530900" cy="9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Merged Real &amp; Fake News Datasets</a:t>
            </a:r>
            <a:endParaRPr sz="1400">
              <a:solidFill>
                <a:schemeClr val="dk2"/>
              </a:solidFill>
            </a:endParaRPr>
          </a:p>
          <a:p>
            <a:pPr indent="0" lvl="0" marL="0" rtl="0" algn="l">
              <a:spcBef>
                <a:spcPts val="0"/>
              </a:spcBef>
              <a:spcAft>
                <a:spcPts val="1600"/>
              </a:spcAft>
              <a:buNone/>
            </a:pPr>
            <a:r>
              <a:t/>
            </a:r>
            <a:endParaRPr>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Exploring the Dataset</a:t>
            </a:r>
            <a:endParaRPr/>
          </a:p>
        </p:txBody>
      </p:sp>
      <p:cxnSp>
        <p:nvCxnSpPr>
          <p:cNvPr id="170" name="Google Shape;170;p23"/>
          <p:cNvCxnSpPr/>
          <p:nvPr/>
        </p:nvCxnSpPr>
        <p:spPr>
          <a:xfrm>
            <a:off x="420075" y="2790116"/>
            <a:ext cx="8336100" cy="0"/>
          </a:xfrm>
          <a:prstGeom prst="straightConnector1">
            <a:avLst/>
          </a:prstGeom>
          <a:noFill/>
          <a:ln cap="flat" cmpd="sng" w="19050">
            <a:solidFill>
              <a:schemeClr val="dk1"/>
            </a:solidFill>
            <a:prstDash val="dot"/>
            <a:round/>
            <a:headEnd len="sm" w="sm" type="none"/>
            <a:tailEnd len="sm" w="sm" type="none"/>
          </a:ln>
        </p:spPr>
      </p:cxnSp>
      <p:grpSp>
        <p:nvGrpSpPr>
          <p:cNvPr id="171" name="Google Shape;171;p23"/>
          <p:cNvGrpSpPr/>
          <p:nvPr/>
        </p:nvGrpSpPr>
        <p:grpSpPr>
          <a:xfrm>
            <a:off x="420075" y="1645620"/>
            <a:ext cx="196200" cy="1257926"/>
            <a:chOff x="648675" y="1657471"/>
            <a:chExt cx="196200" cy="1306800"/>
          </a:xfrm>
        </p:grpSpPr>
        <p:sp>
          <p:nvSpPr>
            <p:cNvPr id="172" name="Google Shape;172;p23"/>
            <p:cNvSpPr/>
            <p:nvPr/>
          </p:nvSpPr>
          <p:spPr>
            <a:xfrm>
              <a:off x="64867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 name="Google Shape;173;p23"/>
            <p:cNvCxnSpPr>
              <a:stCxn id="172" idx="0"/>
            </p:cNvCxnSpPr>
            <p:nvPr/>
          </p:nvCxnSpPr>
          <p:spPr>
            <a:xfrm rot="10800000">
              <a:off x="746775" y="1657471"/>
              <a:ext cx="0" cy="1110900"/>
            </a:xfrm>
            <a:prstGeom prst="straightConnector1">
              <a:avLst/>
            </a:prstGeom>
            <a:noFill/>
            <a:ln cap="flat" cmpd="sng" w="19050">
              <a:solidFill>
                <a:schemeClr val="accent5"/>
              </a:solidFill>
              <a:prstDash val="solid"/>
              <a:round/>
              <a:headEnd len="sm" w="sm" type="none"/>
              <a:tailEnd len="med" w="med" type="oval"/>
            </a:ln>
          </p:spPr>
        </p:cxnSp>
      </p:grpSp>
      <p:sp>
        <p:nvSpPr>
          <p:cNvPr id="174" name="Google Shape;174;p23"/>
          <p:cNvSpPr txBox="1"/>
          <p:nvPr>
            <p:ph idx="4294967295" type="body"/>
          </p:nvPr>
        </p:nvSpPr>
        <p:spPr>
          <a:xfrm>
            <a:off x="616280" y="1287925"/>
            <a:ext cx="2662200" cy="9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Counted No. of Fake vs. Real Articles</a:t>
            </a:r>
            <a:endParaRPr b="1">
              <a:solidFill>
                <a:schemeClr val="dk2"/>
              </a:solidFill>
            </a:endParaRPr>
          </a:p>
          <a:p>
            <a:pPr indent="0" lvl="0" marL="0" rtl="0" algn="l">
              <a:spcBef>
                <a:spcPts val="0"/>
              </a:spcBef>
              <a:spcAft>
                <a:spcPts val="0"/>
              </a:spcAft>
              <a:buNone/>
            </a:pPr>
            <a:r>
              <a:t/>
            </a:r>
            <a:endParaRPr sz="1400">
              <a:solidFill>
                <a:schemeClr val="dk2"/>
              </a:solidFill>
            </a:endParaRPr>
          </a:p>
        </p:txBody>
      </p:sp>
      <p:grpSp>
        <p:nvGrpSpPr>
          <p:cNvPr id="175" name="Google Shape;175;p23"/>
          <p:cNvGrpSpPr/>
          <p:nvPr/>
        </p:nvGrpSpPr>
        <p:grpSpPr>
          <a:xfrm>
            <a:off x="4153625" y="2683671"/>
            <a:ext cx="196200" cy="1404905"/>
            <a:chOff x="2512925" y="2768371"/>
            <a:chExt cx="196200" cy="1404905"/>
          </a:xfrm>
        </p:grpSpPr>
        <p:cxnSp>
          <p:nvCxnSpPr>
            <p:cNvPr id="176" name="Google Shape;176;p23"/>
            <p:cNvCxnSpPr/>
            <p:nvPr/>
          </p:nvCxnSpPr>
          <p:spPr>
            <a:xfrm>
              <a:off x="2611025" y="2964276"/>
              <a:ext cx="0" cy="1209000"/>
            </a:xfrm>
            <a:prstGeom prst="straightConnector1">
              <a:avLst/>
            </a:prstGeom>
            <a:noFill/>
            <a:ln cap="flat" cmpd="sng" w="19050">
              <a:solidFill>
                <a:schemeClr val="accent5"/>
              </a:solidFill>
              <a:prstDash val="solid"/>
              <a:round/>
              <a:headEnd len="sm" w="sm" type="none"/>
              <a:tailEnd len="med" w="med" type="oval"/>
            </a:ln>
          </p:spPr>
        </p:cxnSp>
        <p:sp>
          <p:nvSpPr>
            <p:cNvPr id="177" name="Google Shape;177;p23"/>
            <p:cNvSpPr/>
            <p:nvPr/>
          </p:nvSpPr>
          <p:spPr>
            <a:xfrm>
              <a:off x="251292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23"/>
          <p:cNvSpPr txBox="1"/>
          <p:nvPr>
            <p:ph idx="4294967295" type="body"/>
          </p:nvPr>
        </p:nvSpPr>
        <p:spPr>
          <a:xfrm>
            <a:off x="4349825" y="3906400"/>
            <a:ext cx="2662200" cy="9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Count of Subjects</a:t>
            </a:r>
            <a:endParaRPr b="1">
              <a:solidFill>
                <a:schemeClr val="dk2"/>
              </a:solidFill>
            </a:endParaRPr>
          </a:p>
          <a:p>
            <a:pPr indent="0" lvl="0" marL="0" rtl="0" algn="l">
              <a:spcBef>
                <a:spcPts val="0"/>
              </a:spcBef>
              <a:spcAft>
                <a:spcPts val="0"/>
              </a:spcAft>
              <a:buNone/>
            </a:pPr>
            <a:r>
              <a:rPr b="1" lang="en">
                <a:solidFill>
                  <a:schemeClr val="dk2"/>
                </a:solidFill>
              </a:rPr>
              <a:t>Removed from </a:t>
            </a:r>
            <a:endParaRPr b="1">
              <a:solidFill>
                <a:schemeClr val="dk2"/>
              </a:solidFill>
            </a:endParaRPr>
          </a:p>
          <a:p>
            <a:pPr indent="0" lvl="0" marL="0" rtl="0" algn="l">
              <a:spcBef>
                <a:spcPts val="0"/>
              </a:spcBef>
              <a:spcAft>
                <a:spcPts val="0"/>
              </a:spcAft>
              <a:buNone/>
            </a:pPr>
            <a:r>
              <a:rPr b="1" lang="en">
                <a:solidFill>
                  <a:schemeClr val="dk2"/>
                </a:solidFill>
              </a:rPr>
              <a:t>Dataset</a:t>
            </a:r>
            <a:endParaRPr b="1">
              <a:solidFill>
                <a:schemeClr val="dk2"/>
              </a:solidFill>
            </a:endParaRPr>
          </a:p>
          <a:p>
            <a:pPr indent="0" lvl="0" marL="0" rtl="0" algn="l">
              <a:spcBef>
                <a:spcPts val="0"/>
              </a:spcBef>
              <a:spcAft>
                <a:spcPts val="0"/>
              </a:spcAft>
              <a:buNone/>
            </a:pPr>
            <a:r>
              <a:t/>
            </a:r>
            <a:endParaRPr sz="1400">
              <a:solidFill>
                <a:schemeClr val="dk2"/>
              </a:solidFill>
            </a:endParaRPr>
          </a:p>
        </p:txBody>
      </p:sp>
      <p:pic>
        <p:nvPicPr>
          <p:cNvPr id="179" name="Google Shape;179;p23"/>
          <p:cNvPicPr preferRelativeResize="0"/>
          <p:nvPr/>
        </p:nvPicPr>
        <p:blipFill>
          <a:blip r:embed="rId3">
            <a:alphaModFix/>
          </a:blip>
          <a:stretch>
            <a:fillRect/>
          </a:stretch>
        </p:blipFill>
        <p:spPr>
          <a:xfrm>
            <a:off x="616275" y="2903549"/>
            <a:ext cx="3328625" cy="2098500"/>
          </a:xfrm>
          <a:prstGeom prst="rect">
            <a:avLst/>
          </a:prstGeom>
          <a:noFill/>
          <a:ln>
            <a:noFill/>
          </a:ln>
          <a:effectLst>
            <a:outerShdw blurRad="57150" rotWithShape="0" algn="bl" dir="5400000" dist="19050">
              <a:srgbClr val="000000">
                <a:alpha val="50000"/>
              </a:srgbClr>
            </a:outerShdw>
          </a:effectLst>
        </p:spPr>
      </p:pic>
      <p:pic>
        <p:nvPicPr>
          <p:cNvPr id="180" name="Google Shape;180;p23"/>
          <p:cNvPicPr preferRelativeResize="0"/>
          <p:nvPr/>
        </p:nvPicPr>
        <p:blipFill>
          <a:blip r:embed="rId4">
            <a:alphaModFix/>
          </a:blip>
          <a:stretch>
            <a:fillRect/>
          </a:stretch>
        </p:blipFill>
        <p:spPr>
          <a:xfrm>
            <a:off x="4457550" y="745614"/>
            <a:ext cx="3277225" cy="1938060"/>
          </a:xfrm>
          <a:prstGeom prst="rect">
            <a:avLst/>
          </a:prstGeom>
          <a:noFill/>
          <a:ln>
            <a:noFill/>
          </a:ln>
          <a:effectLst>
            <a:outerShdw blurRad="57150" rotWithShape="0" algn="bl" dir="5400000" dist="19050">
              <a:srgbClr val="000000">
                <a:alpha val="50000"/>
              </a:srgbClr>
            </a:outerShdw>
          </a:effectLst>
        </p:spPr>
      </p:pic>
      <p:grpSp>
        <p:nvGrpSpPr>
          <p:cNvPr id="181" name="Google Shape;181;p23"/>
          <p:cNvGrpSpPr/>
          <p:nvPr/>
        </p:nvGrpSpPr>
        <p:grpSpPr>
          <a:xfrm>
            <a:off x="8367425" y="2683671"/>
            <a:ext cx="196200" cy="1404905"/>
            <a:chOff x="2512925" y="2768371"/>
            <a:chExt cx="196200" cy="1404905"/>
          </a:xfrm>
        </p:grpSpPr>
        <p:cxnSp>
          <p:nvCxnSpPr>
            <p:cNvPr id="182" name="Google Shape;182;p23"/>
            <p:cNvCxnSpPr/>
            <p:nvPr/>
          </p:nvCxnSpPr>
          <p:spPr>
            <a:xfrm>
              <a:off x="2611025" y="2964276"/>
              <a:ext cx="0" cy="1209000"/>
            </a:xfrm>
            <a:prstGeom prst="straightConnector1">
              <a:avLst/>
            </a:prstGeom>
            <a:noFill/>
            <a:ln cap="flat" cmpd="sng" w="19050">
              <a:solidFill>
                <a:schemeClr val="accent5"/>
              </a:solidFill>
              <a:prstDash val="solid"/>
              <a:round/>
              <a:headEnd len="sm" w="sm" type="none"/>
              <a:tailEnd len="med" w="med" type="oval"/>
            </a:ln>
          </p:spPr>
        </p:cxnSp>
        <p:sp>
          <p:nvSpPr>
            <p:cNvPr id="183" name="Google Shape;183;p23"/>
            <p:cNvSpPr/>
            <p:nvPr/>
          </p:nvSpPr>
          <p:spPr>
            <a:xfrm>
              <a:off x="251292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23"/>
          <p:cNvSpPr txBox="1"/>
          <p:nvPr/>
        </p:nvSpPr>
        <p:spPr>
          <a:xfrm>
            <a:off x="7734775" y="3987125"/>
            <a:ext cx="15285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chemeClr val="dk2"/>
                </a:solidFill>
                <a:latin typeface="Source Sans Pro"/>
                <a:ea typeface="Source Sans Pro"/>
                <a:cs typeface="Source Sans Pro"/>
                <a:sym typeface="Source Sans Pro"/>
              </a:rPr>
              <a:t>Merged Title &amp; Text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4"/>
          <p:cNvSpPr txBox="1"/>
          <p:nvPr>
            <p:ph type="title"/>
          </p:nvPr>
        </p:nvSpPr>
        <p:spPr>
          <a:xfrm>
            <a:off x="185575" y="150700"/>
            <a:ext cx="8520600" cy="62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Text Data Cleaning</a:t>
            </a:r>
            <a:endParaRPr/>
          </a:p>
        </p:txBody>
      </p:sp>
      <p:sp>
        <p:nvSpPr>
          <p:cNvPr id="190" name="Google Shape;190;p24"/>
          <p:cNvSpPr txBox="1"/>
          <p:nvPr>
            <p:ph idx="1" type="body"/>
          </p:nvPr>
        </p:nvSpPr>
        <p:spPr>
          <a:xfrm>
            <a:off x="311700" y="942525"/>
            <a:ext cx="8520600" cy="17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The textual data contains a lot of noise through the use of symbols, punctuation, URLs, and stopwords. </a:t>
            </a:r>
            <a:br>
              <a:rPr lang="en">
                <a:solidFill>
                  <a:schemeClr val="dk2"/>
                </a:solidFill>
              </a:rPr>
            </a:br>
            <a:br>
              <a:rPr lang="en">
                <a:solidFill>
                  <a:schemeClr val="dk2"/>
                </a:solidFill>
              </a:rPr>
            </a:br>
            <a:r>
              <a:rPr lang="en">
                <a:solidFill>
                  <a:schemeClr val="dk2"/>
                </a:solidFill>
              </a:rPr>
              <a:t>These </a:t>
            </a:r>
            <a:r>
              <a:rPr lang="en">
                <a:solidFill>
                  <a:schemeClr val="dk2"/>
                </a:solidFill>
              </a:rPr>
              <a:t>impediments</a:t>
            </a:r>
            <a:r>
              <a:rPr lang="en">
                <a:solidFill>
                  <a:schemeClr val="dk2"/>
                </a:solidFill>
              </a:rPr>
              <a:t> were removed by using various libraries &amp; packages:</a:t>
            </a:r>
            <a:endParaRPr>
              <a:solidFill>
                <a:schemeClr val="dk2"/>
              </a:solidFill>
            </a:endParaRPr>
          </a:p>
          <a:p>
            <a:pPr indent="0" lvl="0" marL="0" rtl="0" algn="l">
              <a:spcBef>
                <a:spcPts val="0"/>
              </a:spcBef>
              <a:spcAft>
                <a:spcPts val="0"/>
              </a:spcAft>
              <a:buNone/>
            </a:pPr>
            <a:r>
              <a:t/>
            </a:r>
            <a:endParaRPr b="1">
              <a:solidFill>
                <a:schemeClr val="dk2"/>
              </a:solidFill>
            </a:endParaRPr>
          </a:p>
          <a:p>
            <a:pPr indent="0" lvl="0" marL="0" rtl="0" algn="l">
              <a:spcBef>
                <a:spcPts val="0"/>
              </a:spcBef>
              <a:spcAft>
                <a:spcPts val="1600"/>
              </a:spcAft>
              <a:buNone/>
            </a:pPr>
            <a:r>
              <a:t/>
            </a:r>
            <a:endParaRPr sz="1500">
              <a:solidFill>
                <a:schemeClr val="dk2"/>
              </a:solidFill>
            </a:endParaRPr>
          </a:p>
        </p:txBody>
      </p:sp>
      <p:sp>
        <p:nvSpPr>
          <p:cNvPr id="191" name="Google Shape;191;p24"/>
          <p:cNvSpPr txBox="1"/>
          <p:nvPr/>
        </p:nvSpPr>
        <p:spPr>
          <a:xfrm>
            <a:off x="1960950" y="2338325"/>
            <a:ext cx="522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Source Sans Pro"/>
                <a:ea typeface="Source Sans Pro"/>
                <a:cs typeface="Source Sans Pro"/>
                <a:sym typeface="Source Sans Pro"/>
              </a:rPr>
              <a:t>BeautifulSoup Library to Remove HTML Tags:</a:t>
            </a:r>
            <a:endParaRPr b="1" sz="1800">
              <a:solidFill>
                <a:schemeClr val="dk2"/>
              </a:solidFill>
              <a:latin typeface="Source Sans Pro"/>
              <a:ea typeface="Source Sans Pro"/>
              <a:cs typeface="Source Sans Pro"/>
              <a:sym typeface="Source Sans Pro"/>
            </a:endParaRPr>
          </a:p>
        </p:txBody>
      </p:sp>
      <p:pic>
        <p:nvPicPr>
          <p:cNvPr id="192" name="Google Shape;192;p24"/>
          <p:cNvPicPr preferRelativeResize="0"/>
          <p:nvPr/>
        </p:nvPicPr>
        <p:blipFill>
          <a:blip r:embed="rId3">
            <a:alphaModFix/>
          </a:blip>
          <a:stretch>
            <a:fillRect/>
          </a:stretch>
        </p:blipFill>
        <p:spPr>
          <a:xfrm>
            <a:off x="1733550" y="2715975"/>
            <a:ext cx="5676900" cy="923925"/>
          </a:xfrm>
          <a:prstGeom prst="rect">
            <a:avLst/>
          </a:prstGeom>
          <a:noFill/>
          <a:ln cap="flat" cmpd="sng" w="9525">
            <a:solidFill>
              <a:schemeClr val="accent1"/>
            </a:solidFill>
            <a:prstDash val="solid"/>
            <a:round/>
            <a:headEnd len="sm" w="sm" type="none"/>
            <a:tailEnd len="sm" w="sm" type="none"/>
          </a:ln>
        </p:spPr>
      </p:pic>
      <p:pic>
        <p:nvPicPr>
          <p:cNvPr id="193" name="Google Shape;193;p24"/>
          <p:cNvPicPr preferRelativeResize="0"/>
          <p:nvPr/>
        </p:nvPicPr>
        <p:blipFill>
          <a:blip r:embed="rId4">
            <a:alphaModFix/>
          </a:blip>
          <a:stretch>
            <a:fillRect/>
          </a:stretch>
        </p:blipFill>
        <p:spPr>
          <a:xfrm>
            <a:off x="933450" y="4086300"/>
            <a:ext cx="7277100" cy="828675"/>
          </a:xfrm>
          <a:prstGeom prst="rect">
            <a:avLst/>
          </a:prstGeom>
          <a:noFill/>
          <a:ln cap="flat" cmpd="sng" w="9525">
            <a:solidFill>
              <a:schemeClr val="dk2"/>
            </a:solidFill>
            <a:prstDash val="solid"/>
            <a:round/>
            <a:headEnd len="sm" w="sm" type="none"/>
            <a:tailEnd len="sm" w="sm" type="none"/>
          </a:ln>
        </p:spPr>
      </p:pic>
      <p:sp>
        <p:nvSpPr>
          <p:cNvPr id="194" name="Google Shape;194;p24"/>
          <p:cNvSpPr txBox="1"/>
          <p:nvPr/>
        </p:nvSpPr>
        <p:spPr>
          <a:xfrm>
            <a:off x="2580600" y="3744875"/>
            <a:ext cx="3982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Source Sans Pro"/>
                <a:ea typeface="Source Sans Pro"/>
                <a:cs typeface="Source Sans Pro"/>
                <a:sym typeface="Source Sans Pro"/>
              </a:rPr>
              <a:t>NLTK Package to Remove Stopwords:</a:t>
            </a:r>
            <a:endParaRPr b="1" sz="1800">
              <a:solidFill>
                <a:schemeClr val="dk2"/>
              </a:solidFill>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Data Cleaning</a:t>
            </a:r>
            <a:endParaRPr/>
          </a:p>
        </p:txBody>
      </p:sp>
      <p:cxnSp>
        <p:nvCxnSpPr>
          <p:cNvPr id="200" name="Google Shape;200;p25"/>
          <p:cNvCxnSpPr/>
          <p:nvPr/>
        </p:nvCxnSpPr>
        <p:spPr>
          <a:xfrm>
            <a:off x="268875" y="2760716"/>
            <a:ext cx="8336100" cy="0"/>
          </a:xfrm>
          <a:prstGeom prst="straightConnector1">
            <a:avLst/>
          </a:prstGeom>
          <a:noFill/>
          <a:ln cap="flat" cmpd="sng" w="19050">
            <a:solidFill>
              <a:schemeClr val="dk1"/>
            </a:solidFill>
            <a:prstDash val="dot"/>
            <a:round/>
            <a:headEnd len="sm" w="sm" type="none"/>
            <a:tailEnd len="sm" w="sm" type="none"/>
          </a:ln>
        </p:spPr>
      </p:cxnSp>
      <p:grpSp>
        <p:nvGrpSpPr>
          <p:cNvPr id="201" name="Google Shape;201;p25"/>
          <p:cNvGrpSpPr/>
          <p:nvPr/>
        </p:nvGrpSpPr>
        <p:grpSpPr>
          <a:xfrm>
            <a:off x="497475" y="1551871"/>
            <a:ext cx="196200" cy="1306800"/>
            <a:chOff x="648675" y="1657471"/>
            <a:chExt cx="196200" cy="1306800"/>
          </a:xfrm>
        </p:grpSpPr>
        <p:sp>
          <p:nvSpPr>
            <p:cNvPr id="202" name="Google Shape;202;p25"/>
            <p:cNvSpPr/>
            <p:nvPr/>
          </p:nvSpPr>
          <p:spPr>
            <a:xfrm>
              <a:off x="64867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3" name="Google Shape;203;p25"/>
            <p:cNvCxnSpPr>
              <a:stCxn id="202" idx="0"/>
            </p:cNvCxnSpPr>
            <p:nvPr/>
          </p:nvCxnSpPr>
          <p:spPr>
            <a:xfrm rot="10800000">
              <a:off x="746775" y="1657471"/>
              <a:ext cx="0" cy="1110900"/>
            </a:xfrm>
            <a:prstGeom prst="straightConnector1">
              <a:avLst/>
            </a:prstGeom>
            <a:noFill/>
            <a:ln cap="flat" cmpd="sng" w="19050">
              <a:solidFill>
                <a:schemeClr val="accent5"/>
              </a:solidFill>
              <a:prstDash val="solid"/>
              <a:round/>
              <a:headEnd len="sm" w="sm" type="none"/>
              <a:tailEnd len="med" w="med" type="oval"/>
            </a:ln>
          </p:spPr>
        </p:cxnSp>
      </p:grpSp>
      <p:sp>
        <p:nvSpPr>
          <p:cNvPr id="204" name="Google Shape;204;p25"/>
          <p:cNvSpPr txBox="1"/>
          <p:nvPr>
            <p:ph idx="4294967295" type="body"/>
          </p:nvPr>
        </p:nvSpPr>
        <p:spPr>
          <a:xfrm>
            <a:off x="672605" y="1270575"/>
            <a:ext cx="2662200" cy="9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HTML Parsing</a:t>
            </a:r>
            <a:endParaRPr b="1">
              <a:solidFill>
                <a:schemeClr val="dk2"/>
              </a:solidFill>
            </a:endParaRPr>
          </a:p>
          <a:p>
            <a:pPr indent="0" lvl="0" marL="0" rtl="0" algn="l">
              <a:spcBef>
                <a:spcPts val="0"/>
              </a:spcBef>
              <a:spcAft>
                <a:spcPts val="0"/>
              </a:spcAft>
              <a:buNone/>
            </a:pPr>
            <a:r>
              <a:t/>
            </a:r>
            <a:endParaRPr sz="1400">
              <a:solidFill>
                <a:schemeClr val="dk2"/>
              </a:solidFill>
            </a:endParaRPr>
          </a:p>
        </p:txBody>
      </p:sp>
      <p:grpSp>
        <p:nvGrpSpPr>
          <p:cNvPr id="205" name="Google Shape;205;p25"/>
          <p:cNvGrpSpPr/>
          <p:nvPr/>
        </p:nvGrpSpPr>
        <p:grpSpPr>
          <a:xfrm>
            <a:off x="1519713" y="2662771"/>
            <a:ext cx="196200" cy="1404905"/>
            <a:chOff x="2512925" y="2768371"/>
            <a:chExt cx="196200" cy="1404905"/>
          </a:xfrm>
        </p:grpSpPr>
        <p:cxnSp>
          <p:nvCxnSpPr>
            <p:cNvPr id="206" name="Google Shape;206;p25"/>
            <p:cNvCxnSpPr/>
            <p:nvPr/>
          </p:nvCxnSpPr>
          <p:spPr>
            <a:xfrm>
              <a:off x="2611025" y="2964276"/>
              <a:ext cx="0" cy="1209000"/>
            </a:xfrm>
            <a:prstGeom prst="straightConnector1">
              <a:avLst/>
            </a:prstGeom>
            <a:noFill/>
            <a:ln cap="flat" cmpd="sng" w="19050">
              <a:solidFill>
                <a:schemeClr val="accent5"/>
              </a:solidFill>
              <a:prstDash val="solid"/>
              <a:round/>
              <a:headEnd len="sm" w="sm" type="none"/>
              <a:tailEnd len="med" w="med" type="oval"/>
            </a:ln>
          </p:spPr>
        </p:cxnSp>
        <p:sp>
          <p:nvSpPr>
            <p:cNvPr id="207" name="Google Shape;207;p25"/>
            <p:cNvSpPr/>
            <p:nvPr/>
          </p:nvSpPr>
          <p:spPr>
            <a:xfrm>
              <a:off x="251292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25"/>
          <p:cNvSpPr txBox="1"/>
          <p:nvPr>
            <p:ph idx="4294967295" type="body"/>
          </p:nvPr>
        </p:nvSpPr>
        <p:spPr>
          <a:xfrm>
            <a:off x="1715925" y="3825275"/>
            <a:ext cx="2662200" cy="9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Removed Duplicates</a:t>
            </a:r>
            <a:endParaRPr b="1">
              <a:solidFill>
                <a:schemeClr val="dk2"/>
              </a:solidFill>
            </a:endParaRPr>
          </a:p>
          <a:p>
            <a:pPr indent="0" lvl="0" marL="0" rtl="0" algn="l">
              <a:spcBef>
                <a:spcPts val="0"/>
              </a:spcBef>
              <a:spcAft>
                <a:spcPts val="0"/>
              </a:spcAft>
              <a:buNone/>
            </a:pPr>
            <a:r>
              <a:t/>
            </a:r>
            <a:endParaRPr sz="1400">
              <a:solidFill>
                <a:schemeClr val="dk2"/>
              </a:solidFill>
            </a:endParaRPr>
          </a:p>
        </p:txBody>
      </p:sp>
      <p:grpSp>
        <p:nvGrpSpPr>
          <p:cNvPr id="209" name="Google Shape;209;p25"/>
          <p:cNvGrpSpPr/>
          <p:nvPr/>
        </p:nvGrpSpPr>
        <p:grpSpPr>
          <a:xfrm>
            <a:off x="2911488" y="1502821"/>
            <a:ext cx="196200" cy="1404900"/>
            <a:chOff x="4279200" y="1559371"/>
            <a:chExt cx="196200" cy="1404900"/>
          </a:xfrm>
        </p:grpSpPr>
        <p:cxnSp>
          <p:nvCxnSpPr>
            <p:cNvPr id="210" name="Google Shape;210;p25"/>
            <p:cNvCxnSpPr>
              <a:stCxn id="211" idx="0"/>
            </p:cNvCxnSpPr>
            <p:nvPr/>
          </p:nvCxnSpPr>
          <p:spPr>
            <a:xfrm rot="10800000">
              <a:off x="4377300" y="1559371"/>
              <a:ext cx="0" cy="1209000"/>
            </a:xfrm>
            <a:prstGeom prst="straightConnector1">
              <a:avLst/>
            </a:prstGeom>
            <a:noFill/>
            <a:ln cap="flat" cmpd="sng" w="19050">
              <a:solidFill>
                <a:schemeClr val="accent5"/>
              </a:solidFill>
              <a:prstDash val="solid"/>
              <a:round/>
              <a:headEnd len="sm" w="sm" type="none"/>
              <a:tailEnd len="med" w="med" type="oval"/>
            </a:ln>
          </p:spPr>
        </p:cxnSp>
        <p:sp>
          <p:nvSpPr>
            <p:cNvPr id="211" name="Google Shape;211;p25"/>
            <p:cNvSpPr/>
            <p:nvPr/>
          </p:nvSpPr>
          <p:spPr>
            <a:xfrm>
              <a:off x="4279200"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25"/>
          <p:cNvSpPr txBox="1"/>
          <p:nvPr>
            <p:ph idx="4294967295" type="body"/>
          </p:nvPr>
        </p:nvSpPr>
        <p:spPr>
          <a:xfrm>
            <a:off x="3240899" y="1270575"/>
            <a:ext cx="2662200" cy="9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Removed Punctuations</a:t>
            </a:r>
            <a:endParaRPr b="1">
              <a:solidFill>
                <a:schemeClr val="dk2"/>
              </a:solidFill>
            </a:endParaRPr>
          </a:p>
          <a:p>
            <a:pPr indent="0" lvl="0" marL="0" rtl="0" algn="l">
              <a:spcBef>
                <a:spcPts val="0"/>
              </a:spcBef>
              <a:spcAft>
                <a:spcPts val="0"/>
              </a:spcAft>
              <a:buNone/>
            </a:pPr>
            <a:r>
              <a:t/>
            </a:r>
            <a:endParaRPr sz="1400">
              <a:solidFill>
                <a:schemeClr val="dk2"/>
              </a:solidFill>
            </a:endParaRPr>
          </a:p>
          <a:p>
            <a:pPr indent="0" lvl="0" marL="0" rtl="0" algn="l">
              <a:spcBef>
                <a:spcPts val="1600"/>
              </a:spcBef>
              <a:spcAft>
                <a:spcPts val="1600"/>
              </a:spcAft>
              <a:buNone/>
            </a:pPr>
            <a:r>
              <a:t/>
            </a:r>
            <a:endParaRPr>
              <a:solidFill>
                <a:schemeClr val="dk2"/>
              </a:solidFill>
            </a:endParaRPr>
          </a:p>
        </p:txBody>
      </p:sp>
      <p:grpSp>
        <p:nvGrpSpPr>
          <p:cNvPr id="213" name="Google Shape;213;p25"/>
          <p:cNvGrpSpPr/>
          <p:nvPr/>
        </p:nvGrpSpPr>
        <p:grpSpPr>
          <a:xfrm>
            <a:off x="4500125" y="2662771"/>
            <a:ext cx="196200" cy="1404905"/>
            <a:chOff x="6045475" y="2768371"/>
            <a:chExt cx="196200" cy="1404905"/>
          </a:xfrm>
        </p:grpSpPr>
        <p:cxnSp>
          <p:nvCxnSpPr>
            <p:cNvPr id="214" name="Google Shape;214;p25"/>
            <p:cNvCxnSpPr/>
            <p:nvPr/>
          </p:nvCxnSpPr>
          <p:spPr>
            <a:xfrm>
              <a:off x="6143575" y="2964276"/>
              <a:ext cx="0" cy="1209000"/>
            </a:xfrm>
            <a:prstGeom prst="straightConnector1">
              <a:avLst/>
            </a:prstGeom>
            <a:noFill/>
            <a:ln cap="flat" cmpd="sng" w="19050">
              <a:solidFill>
                <a:schemeClr val="accent5"/>
              </a:solidFill>
              <a:prstDash val="solid"/>
              <a:round/>
              <a:headEnd len="sm" w="sm" type="none"/>
              <a:tailEnd len="med" w="med" type="oval"/>
            </a:ln>
          </p:spPr>
        </p:cxnSp>
        <p:sp>
          <p:nvSpPr>
            <p:cNvPr id="215" name="Google Shape;215;p25"/>
            <p:cNvSpPr/>
            <p:nvPr/>
          </p:nvSpPr>
          <p:spPr>
            <a:xfrm>
              <a:off x="604547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25"/>
          <p:cNvSpPr txBox="1"/>
          <p:nvPr>
            <p:ph idx="4294967295" type="body"/>
          </p:nvPr>
        </p:nvSpPr>
        <p:spPr>
          <a:xfrm>
            <a:off x="6284950" y="1270575"/>
            <a:ext cx="1682100" cy="9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Removed Stop Words</a:t>
            </a:r>
            <a:endParaRPr b="1">
              <a:solidFill>
                <a:schemeClr val="dk2"/>
              </a:solidFill>
            </a:endParaRPr>
          </a:p>
          <a:p>
            <a:pPr indent="0" lvl="0" marL="0" rtl="0" algn="l">
              <a:spcBef>
                <a:spcPts val="0"/>
              </a:spcBef>
              <a:spcAft>
                <a:spcPts val="0"/>
              </a:spcAft>
              <a:buNone/>
            </a:pPr>
            <a:r>
              <a:t/>
            </a:r>
            <a:endParaRPr sz="1400">
              <a:solidFill>
                <a:schemeClr val="dk2"/>
              </a:solidFill>
            </a:endParaRPr>
          </a:p>
        </p:txBody>
      </p:sp>
      <p:grpSp>
        <p:nvGrpSpPr>
          <p:cNvPr id="217" name="Google Shape;217;p25"/>
          <p:cNvGrpSpPr/>
          <p:nvPr/>
        </p:nvGrpSpPr>
        <p:grpSpPr>
          <a:xfrm>
            <a:off x="6088750" y="1502821"/>
            <a:ext cx="196200" cy="1404900"/>
            <a:chOff x="4279200" y="1559371"/>
            <a:chExt cx="196200" cy="1404900"/>
          </a:xfrm>
        </p:grpSpPr>
        <p:cxnSp>
          <p:nvCxnSpPr>
            <p:cNvPr id="218" name="Google Shape;218;p25"/>
            <p:cNvCxnSpPr>
              <a:stCxn id="219" idx="0"/>
            </p:cNvCxnSpPr>
            <p:nvPr/>
          </p:nvCxnSpPr>
          <p:spPr>
            <a:xfrm rot="10800000">
              <a:off x="4377300" y="1559371"/>
              <a:ext cx="0" cy="1209000"/>
            </a:xfrm>
            <a:prstGeom prst="straightConnector1">
              <a:avLst/>
            </a:prstGeom>
            <a:noFill/>
            <a:ln cap="flat" cmpd="sng" w="19050">
              <a:solidFill>
                <a:schemeClr val="accent5"/>
              </a:solidFill>
              <a:prstDash val="solid"/>
              <a:round/>
              <a:headEnd len="sm" w="sm" type="none"/>
              <a:tailEnd len="med" w="med" type="oval"/>
            </a:ln>
          </p:spPr>
        </p:cxnSp>
        <p:sp>
          <p:nvSpPr>
            <p:cNvPr id="219" name="Google Shape;219;p25"/>
            <p:cNvSpPr/>
            <p:nvPr/>
          </p:nvSpPr>
          <p:spPr>
            <a:xfrm>
              <a:off x="4279200"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25"/>
          <p:cNvSpPr txBox="1"/>
          <p:nvPr>
            <p:ph idx="4294967295" type="body"/>
          </p:nvPr>
        </p:nvSpPr>
        <p:spPr>
          <a:xfrm>
            <a:off x="4696325" y="3825275"/>
            <a:ext cx="1530900" cy="9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Removed URLS</a:t>
            </a:r>
            <a:endParaRPr b="1">
              <a:solidFill>
                <a:schemeClr val="dk2"/>
              </a:solidFill>
            </a:endParaRPr>
          </a:p>
          <a:p>
            <a:pPr indent="0" lvl="0" marL="0" rtl="0" algn="l">
              <a:spcBef>
                <a:spcPts val="0"/>
              </a:spcBef>
              <a:spcAft>
                <a:spcPts val="0"/>
              </a:spcAft>
              <a:buNone/>
            </a:pPr>
            <a:r>
              <a:t/>
            </a:r>
            <a:endParaRPr sz="1400">
              <a:solidFill>
                <a:schemeClr val="dk2"/>
              </a:solidFill>
            </a:endParaRPr>
          </a:p>
          <a:p>
            <a:pPr indent="0" lvl="0" marL="0" rtl="0" algn="l">
              <a:spcBef>
                <a:spcPts val="1600"/>
              </a:spcBef>
              <a:spcAft>
                <a:spcPts val="1600"/>
              </a:spcAft>
              <a:buNone/>
            </a:pPr>
            <a:r>
              <a:t/>
            </a:r>
            <a:endParaRPr>
              <a:solidFill>
                <a:schemeClr val="dk2"/>
              </a:solidFill>
            </a:endParaRPr>
          </a:p>
        </p:txBody>
      </p:sp>
      <p:grpSp>
        <p:nvGrpSpPr>
          <p:cNvPr id="221" name="Google Shape;221;p25"/>
          <p:cNvGrpSpPr/>
          <p:nvPr/>
        </p:nvGrpSpPr>
        <p:grpSpPr>
          <a:xfrm>
            <a:off x="7086725" y="2662771"/>
            <a:ext cx="196200" cy="1404905"/>
            <a:chOff x="6045475" y="2768371"/>
            <a:chExt cx="196200" cy="1404905"/>
          </a:xfrm>
        </p:grpSpPr>
        <p:cxnSp>
          <p:nvCxnSpPr>
            <p:cNvPr id="222" name="Google Shape;222;p25"/>
            <p:cNvCxnSpPr/>
            <p:nvPr/>
          </p:nvCxnSpPr>
          <p:spPr>
            <a:xfrm>
              <a:off x="6143575" y="2964276"/>
              <a:ext cx="0" cy="1209000"/>
            </a:xfrm>
            <a:prstGeom prst="straightConnector1">
              <a:avLst/>
            </a:prstGeom>
            <a:noFill/>
            <a:ln cap="flat" cmpd="sng" w="19050">
              <a:solidFill>
                <a:schemeClr val="accent5"/>
              </a:solidFill>
              <a:prstDash val="solid"/>
              <a:round/>
              <a:headEnd len="sm" w="sm" type="none"/>
              <a:tailEnd len="med" w="med" type="oval"/>
            </a:ln>
          </p:spPr>
        </p:cxnSp>
        <p:sp>
          <p:nvSpPr>
            <p:cNvPr id="223" name="Google Shape;223;p25"/>
            <p:cNvSpPr/>
            <p:nvPr/>
          </p:nvSpPr>
          <p:spPr>
            <a:xfrm>
              <a:off x="604547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25"/>
          <p:cNvSpPr txBox="1"/>
          <p:nvPr>
            <p:ph idx="4294967295" type="body"/>
          </p:nvPr>
        </p:nvSpPr>
        <p:spPr>
          <a:xfrm>
            <a:off x="7282925" y="3722900"/>
            <a:ext cx="1770600" cy="9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Removed Numeric Values</a:t>
            </a:r>
            <a:endParaRPr b="1">
              <a:solidFill>
                <a:schemeClr val="dk2"/>
              </a:solidFill>
            </a:endParaRPr>
          </a:p>
          <a:p>
            <a:pPr indent="0" lvl="0" marL="0" rtl="0" algn="l">
              <a:spcBef>
                <a:spcPts val="0"/>
              </a:spcBef>
              <a:spcAft>
                <a:spcPts val="0"/>
              </a:spcAft>
              <a:buNone/>
            </a:pPr>
            <a:r>
              <a:t/>
            </a:r>
            <a:endParaRPr sz="14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6"/>
          <p:cNvSpPr txBox="1"/>
          <p:nvPr>
            <p:ph type="title"/>
          </p:nvPr>
        </p:nvSpPr>
        <p:spPr>
          <a:xfrm>
            <a:off x="311700" y="445025"/>
            <a:ext cx="8520600" cy="62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Exploration</a:t>
            </a:r>
            <a:endParaRPr/>
          </a:p>
        </p:txBody>
      </p:sp>
      <p:sp>
        <p:nvSpPr>
          <p:cNvPr id="230" name="Google Shape;230;p26"/>
          <p:cNvSpPr txBox="1"/>
          <p:nvPr>
            <p:ph idx="1" type="body"/>
          </p:nvPr>
        </p:nvSpPr>
        <p:spPr>
          <a:xfrm>
            <a:off x="311700" y="942525"/>
            <a:ext cx="8520600" cy="7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Word Cloud visualization technique to explore True &amp; Fake News data</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Words like “United State”, “US”, and “Trump” are frequently used</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1600"/>
              </a:spcAft>
              <a:buNone/>
            </a:pPr>
            <a:r>
              <a:t/>
            </a:r>
            <a:endParaRPr sz="1500">
              <a:solidFill>
                <a:schemeClr val="dk2"/>
              </a:solidFill>
            </a:endParaRPr>
          </a:p>
        </p:txBody>
      </p:sp>
      <p:pic>
        <p:nvPicPr>
          <p:cNvPr id="231" name="Google Shape;231;p26"/>
          <p:cNvPicPr preferRelativeResize="0"/>
          <p:nvPr/>
        </p:nvPicPr>
        <p:blipFill>
          <a:blip r:embed="rId3">
            <a:alphaModFix/>
          </a:blip>
          <a:stretch>
            <a:fillRect/>
          </a:stretch>
        </p:blipFill>
        <p:spPr>
          <a:xfrm>
            <a:off x="159685" y="2271850"/>
            <a:ext cx="4336139" cy="2209925"/>
          </a:xfrm>
          <a:prstGeom prst="rect">
            <a:avLst/>
          </a:prstGeom>
          <a:noFill/>
          <a:ln>
            <a:noFill/>
          </a:ln>
          <a:effectLst>
            <a:outerShdw blurRad="57150" rotWithShape="0" algn="bl" dir="5400000" dist="19050">
              <a:srgbClr val="000000">
                <a:alpha val="50000"/>
              </a:srgbClr>
            </a:outerShdw>
          </a:effectLst>
        </p:spPr>
      </p:pic>
      <p:sp>
        <p:nvSpPr>
          <p:cNvPr id="232" name="Google Shape;232;p26"/>
          <p:cNvSpPr txBox="1"/>
          <p:nvPr/>
        </p:nvSpPr>
        <p:spPr>
          <a:xfrm>
            <a:off x="656900" y="4488775"/>
            <a:ext cx="3341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Source Sans Pro"/>
                <a:ea typeface="Source Sans Pro"/>
                <a:cs typeface="Source Sans Pro"/>
                <a:sym typeface="Source Sans Pro"/>
              </a:rPr>
              <a:t>True News</a:t>
            </a:r>
            <a:endParaRPr>
              <a:solidFill>
                <a:schemeClr val="lt2"/>
              </a:solidFill>
              <a:latin typeface="Source Sans Pro"/>
              <a:ea typeface="Source Sans Pro"/>
              <a:cs typeface="Source Sans Pro"/>
              <a:sym typeface="Source Sans Pro"/>
            </a:endParaRPr>
          </a:p>
        </p:txBody>
      </p:sp>
      <p:sp>
        <p:nvSpPr>
          <p:cNvPr id="233" name="Google Shape;233;p26"/>
          <p:cNvSpPr txBox="1"/>
          <p:nvPr/>
        </p:nvSpPr>
        <p:spPr>
          <a:xfrm>
            <a:off x="5034288" y="4488775"/>
            <a:ext cx="341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Source Sans Pro"/>
                <a:ea typeface="Source Sans Pro"/>
                <a:cs typeface="Source Sans Pro"/>
                <a:sym typeface="Source Sans Pro"/>
              </a:rPr>
              <a:t>Fake  News</a:t>
            </a:r>
            <a:endParaRPr>
              <a:solidFill>
                <a:schemeClr val="lt2"/>
              </a:solidFill>
              <a:latin typeface="Source Sans Pro"/>
              <a:ea typeface="Source Sans Pro"/>
              <a:cs typeface="Source Sans Pro"/>
              <a:sym typeface="Source Sans Pro"/>
            </a:endParaRPr>
          </a:p>
        </p:txBody>
      </p:sp>
      <p:pic>
        <p:nvPicPr>
          <p:cNvPr id="234" name="Google Shape;234;p26"/>
          <p:cNvPicPr preferRelativeResize="0"/>
          <p:nvPr/>
        </p:nvPicPr>
        <p:blipFill>
          <a:blip r:embed="rId4">
            <a:alphaModFix/>
          </a:blip>
          <a:stretch>
            <a:fillRect/>
          </a:stretch>
        </p:blipFill>
        <p:spPr>
          <a:xfrm>
            <a:off x="4571999" y="2278850"/>
            <a:ext cx="4343376" cy="220991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7"/>
          <p:cNvSpPr txBox="1"/>
          <p:nvPr>
            <p:ph type="title"/>
          </p:nvPr>
        </p:nvSpPr>
        <p:spPr>
          <a:xfrm>
            <a:off x="143500" y="164725"/>
            <a:ext cx="8520600" cy="62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Exploration</a:t>
            </a:r>
            <a:endParaRPr/>
          </a:p>
        </p:txBody>
      </p:sp>
      <p:sp>
        <p:nvSpPr>
          <p:cNvPr id="240" name="Google Shape;240;p27"/>
          <p:cNvSpPr txBox="1"/>
          <p:nvPr>
            <p:ph idx="1" type="body"/>
          </p:nvPr>
        </p:nvSpPr>
        <p:spPr>
          <a:xfrm>
            <a:off x="255625" y="451750"/>
            <a:ext cx="8027100" cy="125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2"/>
              </a:solidFill>
            </a:endParaRPr>
          </a:p>
          <a:p>
            <a:pPr indent="0" lvl="0" marL="0" rtl="0" algn="l">
              <a:spcBef>
                <a:spcPts val="0"/>
              </a:spcBef>
              <a:spcAft>
                <a:spcPts val="1600"/>
              </a:spcAft>
              <a:buNone/>
            </a:pPr>
            <a:r>
              <a:rPr lang="en">
                <a:solidFill>
                  <a:schemeClr val="dk2"/>
                </a:solidFill>
              </a:rPr>
              <a:t>Observed the number of characters &amp; words most frequently used in each article</a:t>
            </a:r>
            <a:endParaRPr>
              <a:solidFill>
                <a:schemeClr val="dk2"/>
              </a:solidFill>
            </a:endParaRPr>
          </a:p>
        </p:txBody>
      </p:sp>
      <p:pic>
        <p:nvPicPr>
          <p:cNvPr id="241" name="Google Shape;241;p27"/>
          <p:cNvPicPr preferRelativeResize="0"/>
          <p:nvPr/>
        </p:nvPicPr>
        <p:blipFill>
          <a:blip r:embed="rId3">
            <a:alphaModFix/>
          </a:blip>
          <a:stretch>
            <a:fillRect/>
          </a:stretch>
        </p:blipFill>
        <p:spPr>
          <a:xfrm>
            <a:off x="255625" y="1211375"/>
            <a:ext cx="4148751" cy="3105250"/>
          </a:xfrm>
          <a:prstGeom prst="rect">
            <a:avLst/>
          </a:prstGeom>
          <a:noFill/>
          <a:ln>
            <a:noFill/>
          </a:ln>
          <a:effectLst>
            <a:outerShdw blurRad="57150" rotWithShape="0" algn="bl" dir="5400000" dist="19050">
              <a:srgbClr val="000000">
                <a:alpha val="50000"/>
              </a:srgbClr>
            </a:outerShdw>
          </a:effectLst>
        </p:spPr>
      </p:pic>
      <p:pic>
        <p:nvPicPr>
          <p:cNvPr id="242" name="Google Shape;242;p27"/>
          <p:cNvPicPr preferRelativeResize="0"/>
          <p:nvPr/>
        </p:nvPicPr>
        <p:blipFill>
          <a:blip r:embed="rId4">
            <a:alphaModFix/>
          </a:blip>
          <a:stretch>
            <a:fillRect/>
          </a:stretch>
        </p:blipFill>
        <p:spPr>
          <a:xfrm>
            <a:off x="4572000" y="1211375"/>
            <a:ext cx="4432976" cy="3105250"/>
          </a:xfrm>
          <a:prstGeom prst="rect">
            <a:avLst/>
          </a:prstGeom>
          <a:noFill/>
          <a:ln>
            <a:noFill/>
          </a:ln>
          <a:effectLst>
            <a:outerShdw blurRad="57150" rotWithShape="0" algn="bl" dir="5400000" dist="19050">
              <a:srgbClr val="000000">
                <a:alpha val="50000"/>
              </a:srgbClr>
            </a:outerShdw>
          </a:effectLst>
        </p:spPr>
      </p:pic>
      <p:sp>
        <p:nvSpPr>
          <p:cNvPr id="243" name="Google Shape;243;p27"/>
          <p:cNvSpPr txBox="1"/>
          <p:nvPr/>
        </p:nvSpPr>
        <p:spPr>
          <a:xfrm>
            <a:off x="795350" y="4635050"/>
            <a:ext cx="3069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2"/>
                </a:solidFill>
                <a:latin typeface="Source Sans Pro"/>
                <a:ea typeface="Source Sans Pro"/>
                <a:cs typeface="Source Sans Pro"/>
                <a:sym typeface="Source Sans Pro"/>
              </a:rPr>
              <a:t>Number of Characters</a:t>
            </a:r>
            <a:endParaRPr sz="1100">
              <a:solidFill>
                <a:schemeClr val="lt2"/>
              </a:solidFill>
              <a:latin typeface="Source Sans Pro"/>
              <a:ea typeface="Source Sans Pro"/>
              <a:cs typeface="Source Sans Pro"/>
              <a:sym typeface="Source Sans Pro"/>
            </a:endParaRPr>
          </a:p>
        </p:txBody>
      </p:sp>
      <p:sp>
        <p:nvSpPr>
          <p:cNvPr id="244" name="Google Shape;244;p27"/>
          <p:cNvSpPr txBox="1"/>
          <p:nvPr/>
        </p:nvSpPr>
        <p:spPr>
          <a:xfrm>
            <a:off x="5377275" y="4635050"/>
            <a:ext cx="3069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2"/>
                </a:solidFill>
                <a:latin typeface="Source Sans Pro"/>
                <a:ea typeface="Source Sans Pro"/>
                <a:cs typeface="Source Sans Pro"/>
                <a:sym typeface="Source Sans Pro"/>
              </a:rPr>
              <a:t>Number of Words</a:t>
            </a:r>
            <a:endParaRPr sz="1100">
              <a:solidFill>
                <a:schemeClr val="lt2"/>
              </a:solidFill>
              <a:latin typeface="Source Sans Pro"/>
              <a:ea typeface="Source Sans Pro"/>
              <a:cs typeface="Source Sans Pro"/>
              <a:sym typeface="Source Sans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8"/>
          <p:cNvSpPr txBox="1"/>
          <p:nvPr>
            <p:ph type="title"/>
          </p:nvPr>
        </p:nvSpPr>
        <p:spPr>
          <a:xfrm>
            <a:off x="129500" y="108675"/>
            <a:ext cx="8520600" cy="62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Exploration</a:t>
            </a:r>
            <a:endParaRPr/>
          </a:p>
        </p:txBody>
      </p:sp>
      <p:sp>
        <p:nvSpPr>
          <p:cNvPr id="250" name="Google Shape;250;p28"/>
          <p:cNvSpPr txBox="1"/>
          <p:nvPr>
            <p:ph idx="1" type="body"/>
          </p:nvPr>
        </p:nvSpPr>
        <p:spPr>
          <a:xfrm>
            <a:off x="281963" y="732075"/>
            <a:ext cx="8520600" cy="174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900">
                <a:solidFill>
                  <a:schemeClr val="dk2"/>
                </a:solidFill>
              </a:rPr>
              <a:t>Observed the average word length in a text</a:t>
            </a:r>
            <a:endParaRPr sz="1900">
              <a:solidFill>
                <a:schemeClr val="dk2"/>
              </a:solidFill>
            </a:endParaRPr>
          </a:p>
        </p:txBody>
      </p:sp>
      <p:pic>
        <p:nvPicPr>
          <p:cNvPr id="251" name="Google Shape;251;p28"/>
          <p:cNvPicPr preferRelativeResize="0"/>
          <p:nvPr/>
        </p:nvPicPr>
        <p:blipFill>
          <a:blip r:embed="rId3">
            <a:alphaModFix/>
          </a:blip>
          <a:stretch>
            <a:fillRect/>
          </a:stretch>
        </p:blipFill>
        <p:spPr>
          <a:xfrm>
            <a:off x="281975" y="1261350"/>
            <a:ext cx="8673601" cy="37904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9"/>
          <p:cNvSpPr txBox="1"/>
          <p:nvPr>
            <p:ph type="title"/>
          </p:nvPr>
        </p:nvSpPr>
        <p:spPr>
          <a:xfrm>
            <a:off x="204500" y="206775"/>
            <a:ext cx="8520600" cy="62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Exploration</a:t>
            </a:r>
            <a:endParaRPr/>
          </a:p>
        </p:txBody>
      </p:sp>
      <p:sp>
        <p:nvSpPr>
          <p:cNvPr id="257" name="Google Shape;257;p29"/>
          <p:cNvSpPr txBox="1"/>
          <p:nvPr>
            <p:ph idx="1" type="body"/>
          </p:nvPr>
        </p:nvSpPr>
        <p:spPr>
          <a:xfrm>
            <a:off x="204500" y="620175"/>
            <a:ext cx="8520600" cy="17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900">
              <a:solidFill>
                <a:schemeClr val="dk2"/>
              </a:solidFill>
            </a:endParaRPr>
          </a:p>
          <a:p>
            <a:pPr indent="0" lvl="0" marL="0" rtl="0" algn="l">
              <a:spcBef>
                <a:spcPts val="0"/>
              </a:spcBef>
              <a:spcAft>
                <a:spcPts val="1600"/>
              </a:spcAft>
              <a:buNone/>
            </a:pPr>
            <a:r>
              <a:rPr lang="en" sz="1900">
                <a:solidFill>
                  <a:schemeClr val="dk2"/>
                </a:solidFill>
              </a:rPr>
              <a:t>N-Gram Ranking to determine how often words were used </a:t>
            </a:r>
            <a:r>
              <a:rPr lang="en" sz="1900">
                <a:solidFill>
                  <a:schemeClr val="dk2"/>
                </a:solidFill>
              </a:rPr>
              <a:t>individually</a:t>
            </a:r>
            <a:r>
              <a:rPr lang="en" sz="1900">
                <a:solidFill>
                  <a:schemeClr val="dk2"/>
                </a:solidFill>
              </a:rPr>
              <a:t> or together. </a:t>
            </a:r>
            <a:endParaRPr sz="1900">
              <a:solidFill>
                <a:schemeClr val="dk2"/>
              </a:solidFill>
            </a:endParaRPr>
          </a:p>
        </p:txBody>
      </p:sp>
      <p:pic>
        <p:nvPicPr>
          <p:cNvPr id="258" name="Google Shape;258;p29"/>
          <p:cNvPicPr preferRelativeResize="0"/>
          <p:nvPr/>
        </p:nvPicPr>
        <p:blipFill>
          <a:blip r:embed="rId3">
            <a:alphaModFix/>
          </a:blip>
          <a:stretch>
            <a:fillRect/>
          </a:stretch>
        </p:blipFill>
        <p:spPr>
          <a:xfrm>
            <a:off x="84100" y="1485600"/>
            <a:ext cx="4190477" cy="2789300"/>
          </a:xfrm>
          <a:prstGeom prst="rect">
            <a:avLst/>
          </a:prstGeom>
          <a:noFill/>
          <a:ln>
            <a:noFill/>
          </a:ln>
          <a:effectLst>
            <a:outerShdw blurRad="57150" rotWithShape="0" algn="bl" dir="5400000" dist="19050">
              <a:srgbClr val="000000">
                <a:alpha val="50000"/>
              </a:srgbClr>
            </a:outerShdw>
          </a:effectLst>
        </p:spPr>
      </p:pic>
      <p:pic>
        <p:nvPicPr>
          <p:cNvPr id="259" name="Google Shape;259;p29"/>
          <p:cNvPicPr preferRelativeResize="0"/>
          <p:nvPr/>
        </p:nvPicPr>
        <p:blipFill>
          <a:blip r:embed="rId4">
            <a:alphaModFix/>
          </a:blip>
          <a:stretch>
            <a:fillRect/>
          </a:stretch>
        </p:blipFill>
        <p:spPr>
          <a:xfrm>
            <a:off x="4387750" y="1485600"/>
            <a:ext cx="4595850" cy="2789300"/>
          </a:xfrm>
          <a:prstGeom prst="rect">
            <a:avLst/>
          </a:prstGeom>
          <a:noFill/>
          <a:ln>
            <a:noFill/>
          </a:ln>
          <a:effectLst>
            <a:outerShdw blurRad="57150" rotWithShape="0" algn="bl" dir="5400000" dist="19050">
              <a:srgbClr val="000000">
                <a:alpha val="50000"/>
              </a:srgbClr>
            </a:outerShdw>
          </a:effectLst>
        </p:spPr>
      </p:pic>
      <p:sp>
        <p:nvSpPr>
          <p:cNvPr id="260" name="Google Shape;260;p29"/>
          <p:cNvSpPr txBox="1"/>
          <p:nvPr/>
        </p:nvSpPr>
        <p:spPr>
          <a:xfrm>
            <a:off x="1106800" y="4388250"/>
            <a:ext cx="246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Uni-gram</a:t>
            </a:r>
            <a:endParaRPr>
              <a:latin typeface="Source Sans Pro"/>
              <a:ea typeface="Source Sans Pro"/>
              <a:cs typeface="Source Sans Pro"/>
              <a:sym typeface="Source Sans Pro"/>
            </a:endParaRPr>
          </a:p>
        </p:txBody>
      </p:sp>
      <p:sp>
        <p:nvSpPr>
          <p:cNvPr id="261" name="Google Shape;261;p29"/>
          <p:cNvSpPr txBox="1"/>
          <p:nvPr/>
        </p:nvSpPr>
        <p:spPr>
          <a:xfrm>
            <a:off x="5379425" y="4388250"/>
            <a:ext cx="246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Tri-gram</a:t>
            </a:r>
            <a:endParaRPr>
              <a:latin typeface="Source Sans Pro"/>
              <a:ea typeface="Source Sans Pro"/>
              <a:cs typeface="Source Sans Pro"/>
              <a:sym typeface="Source Sans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Modeling</a:t>
            </a:r>
            <a:endParaRPr/>
          </a:p>
        </p:txBody>
      </p:sp>
      <p:grpSp>
        <p:nvGrpSpPr>
          <p:cNvPr id="267" name="Google Shape;267;p30"/>
          <p:cNvGrpSpPr/>
          <p:nvPr/>
        </p:nvGrpSpPr>
        <p:grpSpPr>
          <a:xfrm>
            <a:off x="311698" y="1326330"/>
            <a:ext cx="8520729" cy="787469"/>
            <a:chOff x="566100" y="1229245"/>
            <a:chExt cx="6324300" cy="787469"/>
          </a:xfrm>
        </p:grpSpPr>
        <p:grpSp>
          <p:nvGrpSpPr>
            <p:cNvPr id="268" name="Google Shape;268;p30"/>
            <p:cNvGrpSpPr/>
            <p:nvPr/>
          </p:nvGrpSpPr>
          <p:grpSpPr>
            <a:xfrm>
              <a:off x="566100" y="1229245"/>
              <a:ext cx="6324300" cy="787469"/>
              <a:chOff x="566100" y="1504200"/>
              <a:chExt cx="6324300" cy="992900"/>
            </a:xfrm>
          </p:grpSpPr>
          <p:grpSp>
            <p:nvGrpSpPr>
              <p:cNvPr id="269" name="Google Shape;269;p30"/>
              <p:cNvGrpSpPr/>
              <p:nvPr/>
            </p:nvGrpSpPr>
            <p:grpSpPr>
              <a:xfrm>
                <a:off x="566100" y="1504200"/>
                <a:ext cx="6324300" cy="938150"/>
                <a:chOff x="566100" y="1504200"/>
                <a:chExt cx="6324300" cy="938150"/>
              </a:xfrm>
            </p:grpSpPr>
            <p:sp>
              <p:nvSpPr>
                <p:cNvPr id="270" name="Google Shape;270;p30"/>
                <p:cNvSpPr/>
                <p:nvPr/>
              </p:nvSpPr>
              <p:spPr>
                <a:xfrm>
                  <a:off x="566100" y="1520400"/>
                  <a:ext cx="6324300" cy="921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0"/>
                <p:cNvSpPr/>
                <p:nvPr/>
              </p:nvSpPr>
              <p:spPr>
                <a:xfrm rot="-5400000">
                  <a:off x="735925" y="1334375"/>
                  <a:ext cx="938150" cy="1277800"/>
                </a:xfrm>
                <a:prstGeom prst="flowChartOffpageConnector">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30"/>
              <p:cNvSpPr txBox="1"/>
              <p:nvPr/>
            </p:nvSpPr>
            <p:spPr>
              <a:xfrm>
                <a:off x="630800" y="1585100"/>
                <a:ext cx="938100" cy="91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solidFill>
                      <a:schemeClr val="lt1"/>
                    </a:solidFill>
                    <a:latin typeface="Source Sans Pro"/>
                    <a:ea typeface="Source Sans Pro"/>
                    <a:cs typeface="Source Sans Pro"/>
                    <a:sym typeface="Source Sans Pro"/>
                  </a:rPr>
                  <a:t>1</a:t>
                </a:r>
                <a:endParaRPr sz="3500">
                  <a:solidFill>
                    <a:schemeClr val="lt1"/>
                  </a:solidFill>
                  <a:latin typeface="Source Sans Pro"/>
                  <a:ea typeface="Source Sans Pro"/>
                  <a:cs typeface="Source Sans Pro"/>
                  <a:sym typeface="Source Sans Pro"/>
                </a:endParaRPr>
              </a:p>
            </p:txBody>
          </p:sp>
        </p:grpSp>
        <p:sp>
          <p:nvSpPr>
            <p:cNvPr id="273" name="Google Shape;273;p30"/>
            <p:cNvSpPr txBox="1"/>
            <p:nvPr/>
          </p:nvSpPr>
          <p:spPr>
            <a:xfrm>
              <a:off x="1924775" y="1310150"/>
              <a:ext cx="4820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2"/>
                  </a:solidFill>
                  <a:latin typeface="Source Sans Pro"/>
                  <a:ea typeface="Source Sans Pro"/>
                  <a:cs typeface="Source Sans Pro"/>
                  <a:sym typeface="Source Sans Pro"/>
                </a:rPr>
                <a:t>Split the dataset: 80/20</a:t>
              </a:r>
              <a:endParaRPr sz="2500">
                <a:solidFill>
                  <a:schemeClr val="dk2"/>
                </a:solidFill>
                <a:latin typeface="Source Sans Pro"/>
                <a:ea typeface="Source Sans Pro"/>
                <a:cs typeface="Source Sans Pro"/>
                <a:sym typeface="Source Sans Pro"/>
              </a:endParaRPr>
            </a:p>
          </p:txBody>
        </p:sp>
      </p:grpSp>
      <p:grpSp>
        <p:nvGrpSpPr>
          <p:cNvPr id="274" name="Google Shape;274;p30"/>
          <p:cNvGrpSpPr/>
          <p:nvPr/>
        </p:nvGrpSpPr>
        <p:grpSpPr>
          <a:xfrm>
            <a:off x="311698" y="2178055"/>
            <a:ext cx="8520729" cy="787469"/>
            <a:chOff x="566100" y="1229245"/>
            <a:chExt cx="6324300" cy="787469"/>
          </a:xfrm>
        </p:grpSpPr>
        <p:grpSp>
          <p:nvGrpSpPr>
            <p:cNvPr id="275" name="Google Shape;275;p30"/>
            <p:cNvGrpSpPr/>
            <p:nvPr/>
          </p:nvGrpSpPr>
          <p:grpSpPr>
            <a:xfrm>
              <a:off x="566100" y="1229245"/>
              <a:ext cx="6324300" cy="787469"/>
              <a:chOff x="566100" y="1504200"/>
              <a:chExt cx="6324300" cy="992900"/>
            </a:xfrm>
          </p:grpSpPr>
          <p:grpSp>
            <p:nvGrpSpPr>
              <p:cNvPr id="276" name="Google Shape;276;p30"/>
              <p:cNvGrpSpPr/>
              <p:nvPr/>
            </p:nvGrpSpPr>
            <p:grpSpPr>
              <a:xfrm>
                <a:off x="566100" y="1504200"/>
                <a:ext cx="6324300" cy="938150"/>
                <a:chOff x="566100" y="1504200"/>
                <a:chExt cx="6324300" cy="938150"/>
              </a:xfrm>
            </p:grpSpPr>
            <p:sp>
              <p:nvSpPr>
                <p:cNvPr id="277" name="Google Shape;277;p30"/>
                <p:cNvSpPr/>
                <p:nvPr/>
              </p:nvSpPr>
              <p:spPr>
                <a:xfrm>
                  <a:off x="566100" y="1520400"/>
                  <a:ext cx="6324300" cy="921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0"/>
                <p:cNvSpPr/>
                <p:nvPr/>
              </p:nvSpPr>
              <p:spPr>
                <a:xfrm rot="-5400000">
                  <a:off x="735925" y="1334375"/>
                  <a:ext cx="938150" cy="1277800"/>
                </a:xfrm>
                <a:prstGeom prst="flowChartOffpageConnector">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30"/>
              <p:cNvSpPr txBox="1"/>
              <p:nvPr/>
            </p:nvSpPr>
            <p:spPr>
              <a:xfrm>
                <a:off x="630800" y="1585100"/>
                <a:ext cx="938100" cy="91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solidFill>
                      <a:schemeClr val="lt1"/>
                    </a:solidFill>
                    <a:latin typeface="Source Sans Pro"/>
                    <a:ea typeface="Source Sans Pro"/>
                    <a:cs typeface="Source Sans Pro"/>
                    <a:sym typeface="Source Sans Pro"/>
                  </a:rPr>
                  <a:t>2</a:t>
                </a:r>
                <a:endParaRPr sz="3500">
                  <a:solidFill>
                    <a:schemeClr val="lt1"/>
                  </a:solidFill>
                  <a:latin typeface="Source Sans Pro"/>
                  <a:ea typeface="Source Sans Pro"/>
                  <a:cs typeface="Source Sans Pro"/>
                  <a:sym typeface="Source Sans Pro"/>
                </a:endParaRPr>
              </a:p>
            </p:txBody>
          </p:sp>
        </p:grpSp>
        <p:sp>
          <p:nvSpPr>
            <p:cNvPr id="280" name="Google Shape;280;p30"/>
            <p:cNvSpPr txBox="1"/>
            <p:nvPr/>
          </p:nvSpPr>
          <p:spPr>
            <a:xfrm>
              <a:off x="1924775" y="1310150"/>
              <a:ext cx="4820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2"/>
                  </a:solidFill>
                  <a:latin typeface="Source Sans Pro"/>
                  <a:ea typeface="Source Sans Pro"/>
                  <a:cs typeface="Source Sans Pro"/>
                  <a:sym typeface="Source Sans Pro"/>
                </a:rPr>
                <a:t>Convert Text to vectors (TF-IDF)</a:t>
              </a:r>
              <a:endParaRPr sz="2500">
                <a:solidFill>
                  <a:schemeClr val="dk2"/>
                </a:solidFill>
                <a:latin typeface="Source Sans Pro"/>
                <a:ea typeface="Source Sans Pro"/>
                <a:cs typeface="Source Sans Pro"/>
                <a:sym typeface="Source Sans Pro"/>
              </a:endParaRPr>
            </a:p>
          </p:txBody>
        </p:sp>
      </p:grpSp>
      <p:grpSp>
        <p:nvGrpSpPr>
          <p:cNvPr id="281" name="Google Shape;281;p30"/>
          <p:cNvGrpSpPr/>
          <p:nvPr/>
        </p:nvGrpSpPr>
        <p:grpSpPr>
          <a:xfrm>
            <a:off x="311699" y="3068742"/>
            <a:ext cx="8520729" cy="787469"/>
            <a:chOff x="566100" y="1229245"/>
            <a:chExt cx="6324300" cy="787469"/>
          </a:xfrm>
        </p:grpSpPr>
        <p:grpSp>
          <p:nvGrpSpPr>
            <p:cNvPr id="282" name="Google Shape;282;p30"/>
            <p:cNvGrpSpPr/>
            <p:nvPr/>
          </p:nvGrpSpPr>
          <p:grpSpPr>
            <a:xfrm>
              <a:off x="566100" y="1229245"/>
              <a:ext cx="6324300" cy="787469"/>
              <a:chOff x="566100" y="1504200"/>
              <a:chExt cx="6324300" cy="992900"/>
            </a:xfrm>
          </p:grpSpPr>
          <p:grpSp>
            <p:nvGrpSpPr>
              <p:cNvPr id="283" name="Google Shape;283;p30"/>
              <p:cNvGrpSpPr/>
              <p:nvPr/>
            </p:nvGrpSpPr>
            <p:grpSpPr>
              <a:xfrm>
                <a:off x="566100" y="1504200"/>
                <a:ext cx="6324300" cy="938150"/>
                <a:chOff x="566100" y="1504200"/>
                <a:chExt cx="6324300" cy="938150"/>
              </a:xfrm>
            </p:grpSpPr>
            <p:sp>
              <p:nvSpPr>
                <p:cNvPr id="284" name="Google Shape;284;p30"/>
                <p:cNvSpPr/>
                <p:nvPr/>
              </p:nvSpPr>
              <p:spPr>
                <a:xfrm>
                  <a:off x="566100" y="1520400"/>
                  <a:ext cx="6324300" cy="921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0"/>
                <p:cNvSpPr/>
                <p:nvPr/>
              </p:nvSpPr>
              <p:spPr>
                <a:xfrm rot="-5400000">
                  <a:off x="735925" y="1334375"/>
                  <a:ext cx="938150" cy="1277800"/>
                </a:xfrm>
                <a:prstGeom prst="flowChartOffpageConnector">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30"/>
              <p:cNvSpPr txBox="1"/>
              <p:nvPr/>
            </p:nvSpPr>
            <p:spPr>
              <a:xfrm>
                <a:off x="630800" y="1585100"/>
                <a:ext cx="938100" cy="91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solidFill>
                      <a:schemeClr val="lt1"/>
                    </a:solidFill>
                    <a:latin typeface="Source Sans Pro"/>
                    <a:ea typeface="Source Sans Pro"/>
                    <a:cs typeface="Source Sans Pro"/>
                    <a:sym typeface="Source Sans Pro"/>
                  </a:rPr>
                  <a:t>3</a:t>
                </a:r>
                <a:endParaRPr sz="3500">
                  <a:solidFill>
                    <a:schemeClr val="lt1"/>
                  </a:solidFill>
                  <a:latin typeface="Source Sans Pro"/>
                  <a:ea typeface="Source Sans Pro"/>
                  <a:cs typeface="Source Sans Pro"/>
                  <a:sym typeface="Source Sans Pro"/>
                </a:endParaRPr>
              </a:p>
            </p:txBody>
          </p:sp>
        </p:grpSp>
        <p:sp>
          <p:nvSpPr>
            <p:cNvPr id="287" name="Google Shape;287;p30"/>
            <p:cNvSpPr txBox="1"/>
            <p:nvPr/>
          </p:nvSpPr>
          <p:spPr>
            <a:xfrm>
              <a:off x="1924775" y="1310150"/>
              <a:ext cx="4820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 sz="2500">
                  <a:solidFill>
                    <a:schemeClr val="dk2"/>
                  </a:solidFill>
                  <a:latin typeface="Source Sans Pro"/>
                  <a:ea typeface="Source Sans Pro"/>
                  <a:cs typeface="Source Sans Pro"/>
                  <a:sym typeface="Source Sans Pro"/>
                </a:rPr>
                <a:t>Train the Dataset</a:t>
              </a:r>
              <a:endParaRPr sz="2500">
                <a:solidFill>
                  <a:schemeClr val="dk2"/>
                </a:solidFill>
                <a:latin typeface="Source Sans Pro"/>
                <a:ea typeface="Source Sans Pro"/>
                <a:cs typeface="Source Sans Pro"/>
                <a:sym typeface="Source Sans Pro"/>
              </a:endParaRPr>
            </a:p>
          </p:txBody>
        </p:sp>
      </p:grpSp>
      <p:grpSp>
        <p:nvGrpSpPr>
          <p:cNvPr id="288" name="Google Shape;288;p30"/>
          <p:cNvGrpSpPr/>
          <p:nvPr/>
        </p:nvGrpSpPr>
        <p:grpSpPr>
          <a:xfrm>
            <a:off x="311697" y="3959416"/>
            <a:ext cx="10169311" cy="787469"/>
            <a:chOff x="566100" y="1229245"/>
            <a:chExt cx="7497280" cy="787469"/>
          </a:xfrm>
        </p:grpSpPr>
        <p:grpSp>
          <p:nvGrpSpPr>
            <p:cNvPr id="289" name="Google Shape;289;p30"/>
            <p:cNvGrpSpPr/>
            <p:nvPr/>
          </p:nvGrpSpPr>
          <p:grpSpPr>
            <a:xfrm>
              <a:off x="566100" y="1229245"/>
              <a:ext cx="6324300" cy="787469"/>
              <a:chOff x="566100" y="1504200"/>
              <a:chExt cx="6324300" cy="992900"/>
            </a:xfrm>
          </p:grpSpPr>
          <p:grpSp>
            <p:nvGrpSpPr>
              <p:cNvPr id="290" name="Google Shape;290;p30"/>
              <p:cNvGrpSpPr/>
              <p:nvPr/>
            </p:nvGrpSpPr>
            <p:grpSpPr>
              <a:xfrm>
                <a:off x="566100" y="1504200"/>
                <a:ext cx="6324300" cy="938150"/>
                <a:chOff x="566100" y="1504200"/>
                <a:chExt cx="6324300" cy="938150"/>
              </a:xfrm>
            </p:grpSpPr>
            <p:sp>
              <p:nvSpPr>
                <p:cNvPr id="291" name="Google Shape;291;p30"/>
                <p:cNvSpPr/>
                <p:nvPr/>
              </p:nvSpPr>
              <p:spPr>
                <a:xfrm>
                  <a:off x="566100" y="1520400"/>
                  <a:ext cx="6324300" cy="921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0"/>
                <p:cNvSpPr/>
                <p:nvPr/>
              </p:nvSpPr>
              <p:spPr>
                <a:xfrm rot="-5400000">
                  <a:off x="735925" y="1334375"/>
                  <a:ext cx="938150" cy="1277800"/>
                </a:xfrm>
                <a:prstGeom prst="flowChartOffpageConnector">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30"/>
              <p:cNvSpPr txBox="1"/>
              <p:nvPr/>
            </p:nvSpPr>
            <p:spPr>
              <a:xfrm>
                <a:off x="630800" y="1585100"/>
                <a:ext cx="938100" cy="91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solidFill>
                      <a:schemeClr val="lt1"/>
                    </a:solidFill>
                    <a:latin typeface="Source Sans Pro"/>
                    <a:ea typeface="Source Sans Pro"/>
                    <a:cs typeface="Source Sans Pro"/>
                    <a:sym typeface="Source Sans Pro"/>
                  </a:rPr>
                  <a:t>4</a:t>
                </a:r>
                <a:endParaRPr sz="3500">
                  <a:solidFill>
                    <a:schemeClr val="lt1"/>
                  </a:solidFill>
                  <a:latin typeface="Source Sans Pro"/>
                  <a:ea typeface="Source Sans Pro"/>
                  <a:cs typeface="Source Sans Pro"/>
                  <a:sym typeface="Source Sans Pro"/>
                </a:endParaRPr>
              </a:p>
            </p:txBody>
          </p:sp>
        </p:grpSp>
        <p:sp>
          <p:nvSpPr>
            <p:cNvPr id="294" name="Google Shape;294;p30"/>
            <p:cNvSpPr txBox="1"/>
            <p:nvPr/>
          </p:nvSpPr>
          <p:spPr>
            <a:xfrm>
              <a:off x="1924780" y="1310139"/>
              <a:ext cx="6138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2"/>
                  </a:solidFill>
                  <a:latin typeface="Source Sans Pro"/>
                  <a:ea typeface="Source Sans Pro"/>
                  <a:cs typeface="Source Sans Pro"/>
                  <a:sym typeface="Source Sans Pro"/>
                </a:rPr>
                <a:t>Model </a:t>
              </a:r>
              <a:r>
                <a:rPr lang="en" sz="2500">
                  <a:solidFill>
                    <a:schemeClr val="dk2"/>
                  </a:solidFill>
                  <a:latin typeface="Source Sans Pro"/>
                  <a:ea typeface="Source Sans Pro"/>
                  <a:cs typeface="Source Sans Pro"/>
                  <a:sym typeface="Source Sans Pro"/>
                </a:rPr>
                <a:t>Comparison</a:t>
              </a:r>
              <a:endParaRPr sz="2500">
                <a:solidFill>
                  <a:schemeClr val="dk2"/>
                </a:solidFill>
                <a:latin typeface="Source Sans Pro"/>
                <a:ea typeface="Source Sans Pro"/>
                <a:cs typeface="Source Sans Pro"/>
                <a:sym typeface="Source Sans Pr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1"/>
          <p:cNvSpPr txBox="1"/>
          <p:nvPr>
            <p:ph type="title"/>
          </p:nvPr>
        </p:nvSpPr>
        <p:spPr>
          <a:xfrm>
            <a:off x="273375" y="8475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a:t>
            </a:r>
            <a:endParaRPr/>
          </a:p>
        </p:txBody>
      </p:sp>
      <p:sp>
        <p:nvSpPr>
          <p:cNvPr id="300" name="Google Shape;300;p31"/>
          <p:cNvSpPr txBox="1"/>
          <p:nvPr>
            <p:ph idx="1" type="body"/>
          </p:nvPr>
        </p:nvSpPr>
        <p:spPr>
          <a:xfrm>
            <a:off x="311700" y="708150"/>
            <a:ext cx="8520600" cy="43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Logistic regression classifier achieves accuracy of approximately 99% and AUC of 0.9998 when using TF-IDF features. Its predict probability of News being Fake or Real based on given text.</a:t>
            </a:r>
            <a:endParaRPr>
              <a:solidFill>
                <a:schemeClr val="dk2"/>
              </a:solidFill>
            </a:endParaRPr>
          </a:p>
          <a:p>
            <a:pPr indent="0" lvl="0" marL="0" rtl="0" algn="l">
              <a:spcBef>
                <a:spcPts val="1600"/>
              </a:spcBef>
              <a:spcAft>
                <a:spcPts val="1600"/>
              </a:spcAft>
              <a:buNone/>
            </a:pPr>
            <a:r>
              <a:t/>
            </a:r>
            <a:endParaRPr>
              <a:solidFill>
                <a:schemeClr val="dk2"/>
              </a:solidFill>
            </a:endParaRPr>
          </a:p>
        </p:txBody>
      </p:sp>
      <p:pic>
        <p:nvPicPr>
          <p:cNvPr id="301" name="Google Shape;301;p31"/>
          <p:cNvPicPr preferRelativeResize="0"/>
          <p:nvPr/>
        </p:nvPicPr>
        <p:blipFill>
          <a:blip r:embed="rId3">
            <a:alphaModFix/>
          </a:blip>
          <a:stretch>
            <a:fillRect/>
          </a:stretch>
        </p:blipFill>
        <p:spPr>
          <a:xfrm>
            <a:off x="4496225" y="1480600"/>
            <a:ext cx="4104925" cy="3555650"/>
          </a:xfrm>
          <a:prstGeom prst="rect">
            <a:avLst/>
          </a:prstGeom>
          <a:noFill/>
          <a:ln>
            <a:noFill/>
          </a:ln>
          <a:effectLst>
            <a:outerShdw blurRad="57150" rotWithShape="0" algn="bl" dir="5400000" dist="19050">
              <a:srgbClr val="000000">
                <a:alpha val="50000"/>
              </a:srgbClr>
            </a:outerShdw>
          </a:effectLst>
        </p:spPr>
      </p:pic>
      <p:pic>
        <p:nvPicPr>
          <p:cNvPr id="302" name="Google Shape;302;p31"/>
          <p:cNvPicPr preferRelativeResize="0"/>
          <p:nvPr/>
        </p:nvPicPr>
        <p:blipFill>
          <a:blip r:embed="rId4">
            <a:alphaModFix/>
          </a:blip>
          <a:stretch>
            <a:fillRect/>
          </a:stretch>
        </p:blipFill>
        <p:spPr>
          <a:xfrm>
            <a:off x="136675" y="1882275"/>
            <a:ext cx="4238625" cy="29788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213575" y="806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68" name="Google Shape;68;p14"/>
          <p:cNvSpPr txBox="1"/>
          <p:nvPr>
            <p:ph idx="1" type="body"/>
          </p:nvPr>
        </p:nvSpPr>
        <p:spPr>
          <a:xfrm>
            <a:off x="70075" y="644700"/>
            <a:ext cx="5708100" cy="43026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Clr>
                <a:schemeClr val="dk2"/>
              </a:buClr>
              <a:buSzPts val="1800"/>
              <a:buChar char="❏"/>
            </a:pPr>
            <a:r>
              <a:rPr lang="en">
                <a:solidFill>
                  <a:schemeClr val="dk2"/>
                </a:solidFill>
              </a:rPr>
              <a:t>Fake news refers to misinformation that is spread through traditional media, word of mouth, and social media. Fake news has become a big issue in today’s world as it spreads fast through channels like Twitter, Facebook, and Instagram.</a:t>
            </a:r>
            <a:endParaRPr>
              <a:solidFill>
                <a:schemeClr val="dk2"/>
              </a:solidFill>
            </a:endParaRPr>
          </a:p>
          <a:p>
            <a:pPr indent="-342900" lvl="0" marL="457200" rtl="0" algn="just">
              <a:spcBef>
                <a:spcPts val="0"/>
              </a:spcBef>
              <a:spcAft>
                <a:spcPts val="0"/>
              </a:spcAft>
              <a:buClr>
                <a:schemeClr val="dk2"/>
              </a:buClr>
              <a:buSzPts val="1800"/>
              <a:buChar char="❏"/>
            </a:pPr>
            <a:r>
              <a:rPr lang="en">
                <a:solidFill>
                  <a:schemeClr val="dk2"/>
                </a:solidFill>
              </a:rPr>
              <a:t>A fake news story can affect the perception of a business. Detecting fake news can help a business release a quick response plan, create an information hub for the public, and create proactive communications to mitigate speculations that could impact their business before it becomes widespread. </a:t>
            </a:r>
            <a:endParaRPr>
              <a:solidFill>
                <a:schemeClr val="dk2"/>
              </a:solidFill>
            </a:endParaRPr>
          </a:p>
          <a:p>
            <a:pPr indent="-342900" lvl="0" marL="457200" rtl="0" algn="just">
              <a:spcBef>
                <a:spcPts val="0"/>
              </a:spcBef>
              <a:spcAft>
                <a:spcPts val="0"/>
              </a:spcAft>
              <a:buSzPts val="1800"/>
              <a:buChar char="❏"/>
            </a:pPr>
            <a:r>
              <a:rPr b="1" lang="en">
                <a:solidFill>
                  <a:schemeClr val="dk2"/>
                </a:solidFill>
              </a:rPr>
              <a:t>The big question:</a:t>
            </a:r>
            <a:r>
              <a:rPr lang="en">
                <a:solidFill>
                  <a:schemeClr val="dk2"/>
                </a:solidFill>
              </a:rPr>
              <a:t> Is it</a:t>
            </a:r>
            <a:r>
              <a:rPr lang="en"/>
              <a:t> </a:t>
            </a:r>
            <a:r>
              <a:rPr b="1" lang="en">
                <a:solidFill>
                  <a:srgbClr val="FF0000"/>
                </a:solidFill>
              </a:rPr>
              <a:t>Fake</a:t>
            </a:r>
            <a:r>
              <a:rPr lang="en"/>
              <a:t> </a:t>
            </a:r>
            <a:r>
              <a:rPr lang="en">
                <a:solidFill>
                  <a:schemeClr val="dk2"/>
                </a:solidFill>
              </a:rPr>
              <a:t>or</a:t>
            </a:r>
            <a:r>
              <a:rPr lang="en"/>
              <a:t> </a:t>
            </a:r>
            <a:r>
              <a:rPr b="1" lang="en">
                <a:solidFill>
                  <a:srgbClr val="38761D"/>
                </a:solidFill>
              </a:rPr>
              <a:t>True</a:t>
            </a:r>
            <a:r>
              <a:rPr lang="en"/>
              <a:t> </a:t>
            </a:r>
            <a:r>
              <a:rPr lang="en">
                <a:solidFill>
                  <a:schemeClr val="dk2"/>
                </a:solidFill>
              </a:rPr>
              <a:t>News?</a:t>
            </a:r>
            <a:r>
              <a:rPr lang="en"/>
              <a:t>  </a:t>
            </a:r>
            <a:endParaRPr/>
          </a:p>
          <a:p>
            <a:pPr indent="0" lvl="0" marL="0" rtl="0" algn="just">
              <a:spcBef>
                <a:spcPts val="1600"/>
              </a:spcBef>
              <a:spcAft>
                <a:spcPts val="1600"/>
              </a:spcAft>
              <a:buNone/>
            </a:pPr>
            <a:r>
              <a:t/>
            </a:r>
            <a:endParaRPr/>
          </a:p>
        </p:txBody>
      </p:sp>
      <p:pic>
        <p:nvPicPr>
          <p:cNvPr id="69" name="Google Shape;69;p14"/>
          <p:cNvPicPr preferRelativeResize="0"/>
          <p:nvPr/>
        </p:nvPicPr>
        <p:blipFill>
          <a:blip r:embed="rId3">
            <a:alphaModFix/>
          </a:blip>
          <a:stretch>
            <a:fillRect/>
          </a:stretch>
        </p:blipFill>
        <p:spPr>
          <a:xfrm>
            <a:off x="5778250" y="80625"/>
            <a:ext cx="3265500" cy="3437125"/>
          </a:xfrm>
          <a:prstGeom prst="rect">
            <a:avLst/>
          </a:prstGeom>
          <a:noFill/>
          <a:ln>
            <a:noFill/>
          </a:ln>
        </p:spPr>
      </p:pic>
      <p:pic>
        <p:nvPicPr>
          <p:cNvPr id="70" name="Google Shape;70;p14"/>
          <p:cNvPicPr preferRelativeResize="0"/>
          <p:nvPr/>
        </p:nvPicPr>
        <p:blipFill rotWithShape="1">
          <a:blip r:embed="rId4">
            <a:alphaModFix/>
          </a:blip>
          <a:srcRect b="18507" l="26740" r="26842" t="17097"/>
          <a:stretch/>
        </p:blipFill>
        <p:spPr>
          <a:xfrm>
            <a:off x="6438750" y="3661350"/>
            <a:ext cx="1944501" cy="1285949"/>
          </a:xfrm>
          <a:prstGeom prst="rect">
            <a:avLst/>
          </a:prstGeom>
          <a:no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2"/>
          <p:cNvSpPr txBox="1"/>
          <p:nvPr>
            <p:ph type="title"/>
          </p:nvPr>
        </p:nvSpPr>
        <p:spPr>
          <a:xfrm>
            <a:off x="273375" y="8475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Naive Bayes</a:t>
            </a:r>
            <a:endParaRPr/>
          </a:p>
        </p:txBody>
      </p:sp>
      <p:sp>
        <p:nvSpPr>
          <p:cNvPr id="308" name="Google Shape;308;p32"/>
          <p:cNvSpPr txBox="1"/>
          <p:nvPr>
            <p:ph idx="1" type="body"/>
          </p:nvPr>
        </p:nvSpPr>
        <p:spPr>
          <a:xfrm>
            <a:off x="311700" y="708150"/>
            <a:ext cx="8520600" cy="43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Th</a:t>
            </a:r>
            <a:r>
              <a:rPr lang="en">
                <a:solidFill>
                  <a:schemeClr val="dk2"/>
                </a:solidFill>
              </a:rPr>
              <a:t>e basic idea of Naive-Bayes model is that all features are independent of each other and in the case of text classification it supposes that words are not related to each other and hence it works well with this hypothesis.</a:t>
            </a:r>
            <a:endParaRPr>
              <a:solidFill>
                <a:schemeClr val="dk2"/>
              </a:solidFill>
            </a:endParaRPr>
          </a:p>
          <a:p>
            <a:pPr indent="0" lvl="0" marL="0" rtl="0" algn="l">
              <a:spcBef>
                <a:spcPts val="1600"/>
              </a:spcBef>
              <a:spcAft>
                <a:spcPts val="0"/>
              </a:spcAft>
              <a:buNone/>
            </a:pPr>
            <a:r>
              <a:rPr lang="en">
                <a:solidFill>
                  <a:schemeClr val="dk2"/>
                </a:solidFill>
              </a:rPr>
              <a:t>It</a:t>
            </a:r>
            <a:r>
              <a:rPr lang="en">
                <a:solidFill>
                  <a:schemeClr val="dk2"/>
                </a:solidFill>
              </a:rPr>
              <a:t> achieves accuracy of approximately 93.77% and AUC of 0.</a:t>
            </a:r>
            <a:r>
              <a:rPr lang="en">
                <a:solidFill>
                  <a:schemeClr val="dk2"/>
                </a:solidFill>
              </a:rPr>
              <a:t>98321</a:t>
            </a:r>
            <a:r>
              <a:rPr lang="en">
                <a:solidFill>
                  <a:schemeClr val="dk2"/>
                </a:solidFill>
              </a:rPr>
              <a:t> when using TF-IDF features.</a:t>
            </a:r>
            <a:endParaRPr>
              <a:solidFill>
                <a:schemeClr val="dk2"/>
              </a:solidFill>
            </a:endParaRPr>
          </a:p>
          <a:p>
            <a:pPr indent="0" lvl="0" marL="0" rtl="0" algn="l">
              <a:spcBef>
                <a:spcPts val="1600"/>
              </a:spcBef>
              <a:spcAft>
                <a:spcPts val="1600"/>
              </a:spcAft>
              <a:buNone/>
            </a:pPr>
            <a:r>
              <a:t/>
            </a:r>
            <a:endParaRPr>
              <a:solidFill>
                <a:schemeClr val="dk2"/>
              </a:solidFill>
            </a:endParaRPr>
          </a:p>
        </p:txBody>
      </p:sp>
      <p:pic>
        <p:nvPicPr>
          <p:cNvPr id="309" name="Google Shape;309;p32"/>
          <p:cNvPicPr preferRelativeResize="0"/>
          <p:nvPr/>
        </p:nvPicPr>
        <p:blipFill>
          <a:blip r:embed="rId3">
            <a:alphaModFix/>
          </a:blip>
          <a:stretch>
            <a:fillRect/>
          </a:stretch>
        </p:blipFill>
        <p:spPr>
          <a:xfrm>
            <a:off x="4774075" y="2265925"/>
            <a:ext cx="2953749" cy="2770325"/>
          </a:xfrm>
          <a:prstGeom prst="rect">
            <a:avLst/>
          </a:prstGeom>
          <a:noFill/>
          <a:ln>
            <a:noFill/>
          </a:ln>
          <a:effectLst>
            <a:outerShdw blurRad="57150" rotWithShape="0" algn="bl" dir="5400000" dist="19050">
              <a:srgbClr val="000000">
                <a:alpha val="50000"/>
              </a:srgbClr>
            </a:outerShdw>
          </a:effectLst>
        </p:spPr>
      </p:pic>
      <p:pic>
        <p:nvPicPr>
          <p:cNvPr id="310" name="Google Shape;310;p32"/>
          <p:cNvPicPr preferRelativeResize="0"/>
          <p:nvPr/>
        </p:nvPicPr>
        <p:blipFill>
          <a:blip r:embed="rId4">
            <a:alphaModFix/>
          </a:blip>
          <a:stretch>
            <a:fillRect/>
          </a:stretch>
        </p:blipFill>
        <p:spPr>
          <a:xfrm>
            <a:off x="632606" y="2514924"/>
            <a:ext cx="3862168" cy="25717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3"/>
          <p:cNvSpPr txBox="1"/>
          <p:nvPr>
            <p:ph type="title"/>
          </p:nvPr>
        </p:nvSpPr>
        <p:spPr>
          <a:xfrm>
            <a:off x="273375" y="8475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a:t>
            </a:r>
            <a:endParaRPr/>
          </a:p>
        </p:txBody>
      </p:sp>
      <p:sp>
        <p:nvSpPr>
          <p:cNvPr id="316" name="Google Shape;316;p33"/>
          <p:cNvSpPr txBox="1"/>
          <p:nvPr>
            <p:ph idx="1" type="body"/>
          </p:nvPr>
        </p:nvSpPr>
        <p:spPr>
          <a:xfrm>
            <a:off x="311700" y="708150"/>
            <a:ext cx="8520600" cy="43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It generates random decision trees and after training all trees as forest, predictions are based on the mean of the output from various trees</a:t>
            </a:r>
            <a:r>
              <a:rPr lang="en">
                <a:solidFill>
                  <a:schemeClr val="dk2"/>
                </a:solidFill>
              </a:rPr>
              <a:t>.</a:t>
            </a:r>
            <a:endParaRPr>
              <a:solidFill>
                <a:schemeClr val="dk2"/>
              </a:solidFill>
            </a:endParaRPr>
          </a:p>
          <a:p>
            <a:pPr indent="0" lvl="0" marL="0" rtl="0" algn="l">
              <a:spcBef>
                <a:spcPts val="1600"/>
              </a:spcBef>
              <a:spcAft>
                <a:spcPts val="0"/>
              </a:spcAft>
              <a:buNone/>
            </a:pPr>
            <a:r>
              <a:rPr lang="en">
                <a:solidFill>
                  <a:schemeClr val="dk2"/>
                </a:solidFill>
              </a:rPr>
              <a:t>It achieves accuracy of approximately 86.34% and AUC of 0.9824 when using TF-IDF features.</a:t>
            </a:r>
            <a:endParaRPr>
              <a:solidFill>
                <a:schemeClr val="dk2"/>
              </a:solidFill>
            </a:endParaRPr>
          </a:p>
          <a:p>
            <a:pPr indent="0" lvl="0" marL="0" rtl="0" algn="l">
              <a:spcBef>
                <a:spcPts val="1600"/>
              </a:spcBef>
              <a:spcAft>
                <a:spcPts val="1600"/>
              </a:spcAft>
              <a:buNone/>
            </a:pPr>
            <a:r>
              <a:t/>
            </a:r>
            <a:endParaRPr>
              <a:solidFill>
                <a:schemeClr val="dk2"/>
              </a:solidFill>
            </a:endParaRPr>
          </a:p>
        </p:txBody>
      </p:sp>
      <p:pic>
        <p:nvPicPr>
          <p:cNvPr id="317" name="Google Shape;317;p33"/>
          <p:cNvPicPr preferRelativeResize="0"/>
          <p:nvPr/>
        </p:nvPicPr>
        <p:blipFill>
          <a:blip r:embed="rId3">
            <a:alphaModFix/>
          </a:blip>
          <a:stretch>
            <a:fillRect/>
          </a:stretch>
        </p:blipFill>
        <p:spPr>
          <a:xfrm>
            <a:off x="4709575" y="2052875"/>
            <a:ext cx="3484049" cy="2983375"/>
          </a:xfrm>
          <a:prstGeom prst="rect">
            <a:avLst/>
          </a:prstGeom>
          <a:noFill/>
          <a:ln>
            <a:noFill/>
          </a:ln>
          <a:effectLst>
            <a:outerShdw blurRad="57150" rotWithShape="0" algn="bl" dir="5400000" dist="19050">
              <a:srgbClr val="000000">
                <a:alpha val="50000"/>
              </a:srgbClr>
            </a:outerShdw>
          </a:effectLst>
        </p:spPr>
      </p:pic>
      <p:pic>
        <p:nvPicPr>
          <p:cNvPr id="318" name="Google Shape;318;p33"/>
          <p:cNvPicPr preferRelativeResize="0"/>
          <p:nvPr/>
        </p:nvPicPr>
        <p:blipFill>
          <a:blip r:embed="rId4">
            <a:alphaModFix/>
          </a:blip>
          <a:stretch>
            <a:fillRect/>
          </a:stretch>
        </p:blipFill>
        <p:spPr>
          <a:xfrm>
            <a:off x="504813" y="2264475"/>
            <a:ext cx="4067175" cy="27717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4"/>
          <p:cNvSpPr txBox="1"/>
          <p:nvPr>
            <p:ph type="title"/>
          </p:nvPr>
        </p:nvSpPr>
        <p:spPr>
          <a:xfrm>
            <a:off x="177175" y="1787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Comparison</a:t>
            </a:r>
            <a:endParaRPr/>
          </a:p>
        </p:txBody>
      </p:sp>
      <p:sp>
        <p:nvSpPr>
          <p:cNvPr id="324" name="Google Shape;324;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graphicFrame>
        <p:nvGraphicFramePr>
          <p:cNvPr id="325" name="Google Shape;325;p34"/>
          <p:cNvGraphicFramePr/>
          <p:nvPr/>
        </p:nvGraphicFramePr>
        <p:xfrm>
          <a:off x="311700" y="1212525"/>
          <a:ext cx="3000000" cy="3000000"/>
        </p:xfrm>
        <a:graphic>
          <a:graphicData uri="http://schemas.openxmlformats.org/drawingml/2006/table">
            <a:tbl>
              <a:tblPr>
                <a:noFill/>
                <a:tableStyleId>{24B28173-099A-4426-9DA2-5ED2BDC0FCCD}</a:tableStyleId>
              </a:tblPr>
              <a:tblGrid>
                <a:gridCol w="1805575"/>
                <a:gridCol w="1289050"/>
                <a:gridCol w="1435225"/>
                <a:gridCol w="1285025"/>
                <a:gridCol w="1316175"/>
                <a:gridCol w="1120500"/>
              </a:tblGrid>
              <a:tr h="659675">
                <a:tc>
                  <a:txBody>
                    <a:bodyPr/>
                    <a:lstStyle/>
                    <a:p>
                      <a:pPr indent="0" lvl="0" marL="0" rtl="0" algn="l">
                        <a:spcBef>
                          <a:spcPts val="0"/>
                        </a:spcBef>
                        <a:spcAft>
                          <a:spcPts val="0"/>
                        </a:spcAft>
                        <a:buNone/>
                      </a:pPr>
                      <a:r>
                        <a:rPr b="1" lang="en">
                          <a:solidFill>
                            <a:schemeClr val="lt1"/>
                          </a:solidFill>
                          <a:latin typeface="Source Sans Pro"/>
                          <a:ea typeface="Source Sans Pro"/>
                          <a:cs typeface="Source Sans Pro"/>
                          <a:sym typeface="Source Sans Pro"/>
                        </a:rPr>
                        <a:t>Models</a:t>
                      </a:r>
                      <a:endParaRPr b="1">
                        <a:solidFill>
                          <a:schemeClr val="lt1"/>
                        </a:solidFill>
                        <a:latin typeface="Source Sans Pro"/>
                        <a:ea typeface="Source Sans Pro"/>
                        <a:cs typeface="Source Sans Pro"/>
                        <a:sym typeface="Source Sans Pr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a:solidFill>
                            <a:schemeClr val="lt1"/>
                          </a:solidFill>
                          <a:latin typeface="Source Sans Pro"/>
                          <a:ea typeface="Source Sans Pro"/>
                          <a:cs typeface="Source Sans Pro"/>
                          <a:sym typeface="Source Sans Pro"/>
                        </a:rPr>
                        <a:t>AUC</a:t>
                      </a:r>
                      <a:endParaRPr b="1">
                        <a:solidFill>
                          <a:schemeClr val="lt1"/>
                        </a:solidFill>
                        <a:latin typeface="Source Sans Pro"/>
                        <a:ea typeface="Source Sans Pro"/>
                        <a:cs typeface="Source Sans Pro"/>
                        <a:sym typeface="Source Sans Pr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a:solidFill>
                            <a:schemeClr val="lt1"/>
                          </a:solidFill>
                          <a:latin typeface="Source Sans Pro"/>
                          <a:ea typeface="Source Sans Pro"/>
                          <a:cs typeface="Source Sans Pro"/>
                          <a:sym typeface="Source Sans Pro"/>
                        </a:rPr>
                        <a:t>Accuracy</a:t>
                      </a:r>
                      <a:endParaRPr b="1">
                        <a:solidFill>
                          <a:schemeClr val="lt1"/>
                        </a:solidFill>
                        <a:latin typeface="Source Sans Pro"/>
                        <a:ea typeface="Source Sans Pro"/>
                        <a:cs typeface="Source Sans Pro"/>
                        <a:sym typeface="Source Sans Pr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a:solidFill>
                            <a:schemeClr val="lt1"/>
                          </a:solidFill>
                          <a:latin typeface="Source Sans Pro"/>
                          <a:ea typeface="Source Sans Pro"/>
                          <a:cs typeface="Source Sans Pro"/>
                          <a:sym typeface="Source Sans Pro"/>
                        </a:rPr>
                        <a:t>Recall</a:t>
                      </a:r>
                      <a:endParaRPr b="1">
                        <a:solidFill>
                          <a:schemeClr val="lt1"/>
                        </a:solidFill>
                        <a:latin typeface="Source Sans Pro"/>
                        <a:ea typeface="Source Sans Pro"/>
                        <a:cs typeface="Source Sans Pro"/>
                        <a:sym typeface="Source Sans Pr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a:solidFill>
                            <a:schemeClr val="lt1"/>
                          </a:solidFill>
                          <a:latin typeface="Source Sans Pro"/>
                          <a:ea typeface="Source Sans Pro"/>
                          <a:cs typeface="Source Sans Pro"/>
                          <a:sym typeface="Source Sans Pro"/>
                        </a:rPr>
                        <a:t>Precision</a:t>
                      </a:r>
                      <a:endParaRPr b="1">
                        <a:solidFill>
                          <a:schemeClr val="lt1"/>
                        </a:solidFill>
                        <a:latin typeface="Source Sans Pro"/>
                        <a:ea typeface="Source Sans Pro"/>
                        <a:cs typeface="Source Sans Pro"/>
                        <a:sym typeface="Source Sans Pr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a:solidFill>
                            <a:schemeClr val="lt1"/>
                          </a:solidFill>
                          <a:latin typeface="Source Sans Pro"/>
                          <a:ea typeface="Source Sans Pro"/>
                          <a:cs typeface="Source Sans Pro"/>
                          <a:sym typeface="Source Sans Pro"/>
                        </a:rPr>
                        <a:t>F1 Score</a:t>
                      </a:r>
                      <a:endParaRPr b="1">
                        <a:solidFill>
                          <a:schemeClr val="lt1"/>
                        </a:solidFill>
                        <a:latin typeface="Source Sans Pro"/>
                        <a:ea typeface="Source Sans Pro"/>
                        <a:cs typeface="Source Sans Pro"/>
                        <a:sym typeface="Source Sans Pr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1"/>
                    </a:solidFill>
                  </a:tcPr>
                </a:tc>
              </a:tr>
              <a:tr h="1014950">
                <a:tc>
                  <a:txBody>
                    <a:bodyPr/>
                    <a:lstStyle/>
                    <a:p>
                      <a:pPr indent="0" lvl="0" marL="0" rtl="0" algn="l">
                        <a:spcBef>
                          <a:spcPts val="0"/>
                        </a:spcBef>
                        <a:spcAft>
                          <a:spcPts val="0"/>
                        </a:spcAft>
                        <a:buNone/>
                      </a:pPr>
                      <a:r>
                        <a:rPr b="1" lang="en" sz="1800">
                          <a:solidFill>
                            <a:schemeClr val="dk2"/>
                          </a:solidFill>
                          <a:latin typeface="Source Sans Pro"/>
                          <a:ea typeface="Source Sans Pro"/>
                          <a:cs typeface="Source Sans Pro"/>
                          <a:sym typeface="Source Sans Pro"/>
                        </a:rPr>
                        <a:t>Logistic Regression</a:t>
                      </a:r>
                      <a:endParaRPr b="1" sz="1800">
                        <a:solidFill>
                          <a:schemeClr val="dk2"/>
                        </a:solidFill>
                        <a:latin typeface="Source Sans Pro"/>
                        <a:ea typeface="Source Sans Pro"/>
                        <a:cs typeface="Source Sans Pro"/>
                        <a:sym typeface="Source Sans Pr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800">
                          <a:solidFill>
                            <a:schemeClr val="dk2"/>
                          </a:solidFill>
                          <a:latin typeface="Source Sans Pro"/>
                          <a:ea typeface="Source Sans Pro"/>
                          <a:cs typeface="Source Sans Pro"/>
                          <a:sym typeface="Source Sans Pro"/>
                        </a:rPr>
                        <a:t>0.9998</a:t>
                      </a:r>
                      <a:endParaRPr b="1" sz="1800">
                        <a:solidFill>
                          <a:schemeClr val="dk2"/>
                        </a:solidFill>
                        <a:latin typeface="Source Sans Pro"/>
                        <a:ea typeface="Source Sans Pro"/>
                        <a:cs typeface="Source Sans Pro"/>
                        <a:sym typeface="Source Sans Pr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800">
                          <a:solidFill>
                            <a:schemeClr val="dk2"/>
                          </a:solidFill>
                          <a:latin typeface="Source Sans Pro"/>
                          <a:ea typeface="Source Sans Pro"/>
                          <a:cs typeface="Source Sans Pro"/>
                          <a:sym typeface="Source Sans Pro"/>
                        </a:rPr>
                        <a:t>99.3428</a:t>
                      </a:r>
                      <a:endParaRPr b="1" sz="1800">
                        <a:solidFill>
                          <a:schemeClr val="dk2"/>
                        </a:solidFill>
                        <a:latin typeface="Source Sans Pro"/>
                        <a:ea typeface="Source Sans Pro"/>
                        <a:cs typeface="Source Sans Pro"/>
                        <a:sym typeface="Source Sans Pr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800">
                          <a:solidFill>
                            <a:schemeClr val="dk2"/>
                          </a:solidFill>
                          <a:latin typeface="Source Sans Pro"/>
                          <a:ea typeface="Source Sans Pro"/>
                          <a:cs typeface="Source Sans Pro"/>
                          <a:sym typeface="Source Sans Pro"/>
                        </a:rPr>
                        <a:t>0.99</a:t>
                      </a:r>
                      <a:endParaRPr b="1" sz="1800">
                        <a:solidFill>
                          <a:schemeClr val="dk2"/>
                        </a:solidFill>
                        <a:latin typeface="Source Sans Pro"/>
                        <a:ea typeface="Source Sans Pro"/>
                        <a:cs typeface="Source Sans Pro"/>
                        <a:sym typeface="Source Sans Pr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800">
                          <a:solidFill>
                            <a:schemeClr val="dk2"/>
                          </a:solidFill>
                          <a:latin typeface="Source Sans Pro"/>
                          <a:ea typeface="Source Sans Pro"/>
                          <a:cs typeface="Source Sans Pro"/>
                          <a:sym typeface="Source Sans Pro"/>
                        </a:rPr>
                        <a:t>0.99</a:t>
                      </a:r>
                      <a:endParaRPr b="1" sz="1800">
                        <a:solidFill>
                          <a:schemeClr val="dk2"/>
                        </a:solidFill>
                        <a:latin typeface="Source Sans Pro"/>
                        <a:ea typeface="Source Sans Pro"/>
                        <a:cs typeface="Source Sans Pro"/>
                        <a:sym typeface="Source Sans Pr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800">
                          <a:solidFill>
                            <a:schemeClr val="dk2"/>
                          </a:solidFill>
                          <a:latin typeface="Source Sans Pro"/>
                          <a:ea typeface="Source Sans Pro"/>
                          <a:cs typeface="Source Sans Pro"/>
                          <a:sym typeface="Source Sans Pro"/>
                        </a:rPr>
                        <a:t>0.99</a:t>
                      </a:r>
                      <a:endParaRPr b="1" sz="1800">
                        <a:solidFill>
                          <a:schemeClr val="dk2"/>
                        </a:solidFill>
                        <a:latin typeface="Source Sans Pro"/>
                        <a:ea typeface="Source Sans Pro"/>
                        <a:cs typeface="Source Sans Pro"/>
                        <a:sym typeface="Source Sans Pr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659675">
                <a:tc>
                  <a:txBody>
                    <a:bodyPr/>
                    <a:lstStyle/>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Multinomial Naive Bayes</a:t>
                      </a:r>
                      <a:endParaRPr sz="1800">
                        <a:solidFill>
                          <a:schemeClr val="dk2"/>
                        </a:solidFill>
                        <a:latin typeface="Source Sans Pro"/>
                        <a:ea typeface="Source Sans Pro"/>
                        <a:cs typeface="Source Sans Pro"/>
                        <a:sym typeface="Source Sans Pr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800">
                          <a:solidFill>
                            <a:schemeClr val="dk2"/>
                          </a:solidFill>
                          <a:latin typeface="Source Sans Pro"/>
                          <a:ea typeface="Source Sans Pro"/>
                          <a:cs typeface="Source Sans Pro"/>
                          <a:sym typeface="Source Sans Pro"/>
                        </a:rPr>
                        <a:t>0.9832</a:t>
                      </a:r>
                      <a:endParaRPr sz="1800">
                        <a:solidFill>
                          <a:schemeClr val="dk2"/>
                        </a:solidFill>
                        <a:latin typeface="Source Sans Pro"/>
                        <a:ea typeface="Source Sans Pro"/>
                        <a:cs typeface="Source Sans Pro"/>
                        <a:sym typeface="Source Sans Pr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800">
                          <a:solidFill>
                            <a:schemeClr val="dk2"/>
                          </a:solidFill>
                          <a:latin typeface="Source Sans Pro"/>
                          <a:ea typeface="Source Sans Pro"/>
                          <a:cs typeface="Source Sans Pro"/>
                          <a:sym typeface="Source Sans Pro"/>
                        </a:rPr>
                        <a:t>93.7291</a:t>
                      </a:r>
                      <a:endParaRPr sz="1800">
                        <a:solidFill>
                          <a:schemeClr val="dk2"/>
                        </a:solidFill>
                        <a:latin typeface="Source Sans Pro"/>
                        <a:ea typeface="Source Sans Pro"/>
                        <a:cs typeface="Source Sans Pro"/>
                        <a:sym typeface="Source Sans Pr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800">
                          <a:solidFill>
                            <a:schemeClr val="dk2"/>
                          </a:solidFill>
                          <a:latin typeface="Source Sans Pro"/>
                          <a:ea typeface="Source Sans Pro"/>
                          <a:cs typeface="Source Sans Pro"/>
                          <a:sym typeface="Source Sans Pro"/>
                        </a:rPr>
                        <a:t>0.94</a:t>
                      </a:r>
                      <a:endParaRPr sz="1800">
                        <a:solidFill>
                          <a:schemeClr val="dk2"/>
                        </a:solidFill>
                        <a:latin typeface="Source Sans Pro"/>
                        <a:ea typeface="Source Sans Pro"/>
                        <a:cs typeface="Source Sans Pro"/>
                        <a:sym typeface="Source Sans Pr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800">
                          <a:solidFill>
                            <a:schemeClr val="dk2"/>
                          </a:solidFill>
                          <a:latin typeface="Source Sans Pro"/>
                          <a:ea typeface="Source Sans Pro"/>
                          <a:cs typeface="Source Sans Pro"/>
                          <a:sym typeface="Source Sans Pro"/>
                        </a:rPr>
                        <a:t>0.94</a:t>
                      </a:r>
                      <a:endParaRPr sz="1800">
                        <a:solidFill>
                          <a:schemeClr val="dk2"/>
                        </a:solidFill>
                        <a:latin typeface="Source Sans Pro"/>
                        <a:ea typeface="Source Sans Pro"/>
                        <a:cs typeface="Source Sans Pro"/>
                        <a:sym typeface="Source Sans Pr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800">
                          <a:solidFill>
                            <a:schemeClr val="dk2"/>
                          </a:solidFill>
                          <a:latin typeface="Source Sans Pro"/>
                          <a:ea typeface="Source Sans Pro"/>
                          <a:cs typeface="Source Sans Pro"/>
                          <a:sym typeface="Source Sans Pro"/>
                        </a:rPr>
                        <a:t>0.94</a:t>
                      </a:r>
                      <a:endParaRPr sz="1800">
                        <a:solidFill>
                          <a:schemeClr val="dk2"/>
                        </a:solidFill>
                        <a:latin typeface="Source Sans Pro"/>
                        <a:ea typeface="Source Sans Pro"/>
                        <a:cs typeface="Source Sans Pro"/>
                        <a:sym typeface="Source Sans Pr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659675">
                <a:tc>
                  <a:txBody>
                    <a:bodyPr/>
                    <a:lstStyle/>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Random Forest</a:t>
                      </a:r>
                      <a:endParaRPr sz="1800">
                        <a:solidFill>
                          <a:schemeClr val="dk2"/>
                        </a:solidFill>
                        <a:latin typeface="Source Sans Pro"/>
                        <a:ea typeface="Source Sans Pro"/>
                        <a:cs typeface="Source Sans Pro"/>
                        <a:sym typeface="Source Sans Pr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800">
                          <a:solidFill>
                            <a:schemeClr val="dk2"/>
                          </a:solidFill>
                          <a:latin typeface="Source Sans Pro"/>
                          <a:ea typeface="Source Sans Pro"/>
                          <a:cs typeface="Source Sans Pro"/>
                          <a:sym typeface="Source Sans Pro"/>
                        </a:rPr>
                        <a:t>0.9824</a:t>
                      </a:r>
                      <a:endParaRPr sz="1800">
                        <a:solidFill>
                          <a:schemeClr val="dk2"/>
                        </a:solidFill>
                        <a:latin typeface="Source Sans Pro"/>
                        <a:ea typeface="Source Sans Pro"/>
                        <a:cs typeface="Source Sans Pro"/>
                        <a:sym typeface="Source Sans Pr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800">
                          <a:solidFill>
                            <a:schemeClr val="dk2"/>
                          </a:solidFill>
                          <a:latin typeface="Source Sans Pro"/>
                          <a:ea typeface="Source Sans Pro"/>
                          <a:cs typeface="Source Sans Pro"/>
                          <a:sym typeface="Source Sans Pro"/>
                        </a:rPr>
                        <a:t>86.3443</a:t>
                      </a:r>
                      <a:endParaRPr sz="1800">
                        <a:solidFill>
                          <a:schemeClr val="dk2"/>
                        </a:solidFill>
                        <a:latin typeface="Source Sans Pro"/>
                        <a:ea typeface="Source Sans Pro"/>
                        <a:cs typeface="Source Sans Pro"/>
                        <a:sym typeface="Source Sans Pr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800">
                          <a:solidFill>
                            <a:schemeClr val="dk2"/>
                          </a:solidFill>
                          <a:latin typeface="Source Sans Pro"/>
                          <a:ea typeface="Source Sans Pro"/>
                          <a:cs typeface="Source Sans Pro"/>
                          <a:sym typeface="Source Sans Pro"/>
                        </a:rPr>
                        <a:t>0.86</a:t>
                      </a:r>
                      <a:endParaRPr sz="1800">
                        <a:solidFill>
                          <a:schemeClr val="dk2"/>
                        </a:solidFill>
                        <a:latin typeface="Source Sans Pro"/>
                        <a:ea typeface="Source Sans Pro"/>
                        <a:cs typeface="Source Sans Pro"/>
                        <a:sym typeface="Source Sans Pr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800">
                          <a:solidFill>
                            <a:schemeClr val="dk2"/>
                          </a:solidFill>
                          <a:latin typeface="Source Sans Pro"/>
                          <a:ea typeface="Source Sans Pro"/>
                          <a:cs typeface="Source Sans Pro"/>
                          <a:sym typeface="Source Sans Pro"/>
                        </a:rPr>
                        <a:t>0.89</a:t>
                      </a:r>
                      <a:endParaRPr sz="1800">
                        <a:solidFill>
                          <a:schemeClr val="dk2"/>
                        </a:solidFill>
                        <a:latin typeface="Source Sans Pro"/>
                        <a:ea typeface="Source Sans Pro"/>
                        <a:cs typeface="Source Sans Pro"/>
                        <a:sym typeface="Source Sans Pr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800">
                          <a:solidFill>
                            <a:schemeClr val="dk2"/>
                          </a:solidFill>
                          <a:latin typeface="Source Sans Pro"/>
                          <a:ea typeface="Source Sans Pro"/>
                          <a:cs typeface="Source Sans Pro"/>
                          <a:sym typeface="Source Sans Pro"/>
                        </a:rPr>
                        <a:t>0.86</a:t>
                      </a:r>
                      <a:endParaRPr sz="1800">
                        <a:solidFill>
                          <a:schemeClr val="dk2"/>
                        </a:solidFill>
                        <a:latin typeface="Source Sans Pro"/>
                        <a:ea typeface="Source Sans Pro"/>
                        <a:cs typeface="Source Sans Pro"/>
                        <a:sym typeface="Source Sans Pr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pic>
        <p:nvPicPr>
          <p:cNvPr id="326" name="Google Shape;326;p34"/>
          <p:cNvPicPr preferRelativeResize="0"/>
          <p:nvPr/>
        </p:nvPicPr>
        <p:blipFill>
          <a:blip r:embed="rId3">
            <a:alphaModFix/>
          </a:blip>
          <a:stretch>
            <a:fillRect/>
          </a:stretch>
        </p:blipFill>
        <p:spPr>
          <a:xfrm rot="-1274833">
            <a:off x="73416" y="1553443"/>
            <a:ext cx="498719" cy="49871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5"/>
          <p:cNvSpPr txBox="1"/>
          <p:nvPr>
            <p:ph type="title"/>
          </p:nvPr>
        </p:nvSpPr>
        <p:spPr>
          <a:xfrm>
            <a:off x="311700" y="1367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Findings</a:t>
            </a:r>
            <a:endParaRPr/>
          </a:p>
        </p:txBody>
      </p:sp>
      <p:sp>
        <p:nvSpPr>
          <p:cNvPr id="332" name="Google Shape;332;p35"/>
          <p:cNvSpPr txBox="1"/>
          <p:nvPr>
            <p:ph idx="1" type="body"/>
          </p:nvPr>
        </p:nvSpPr>
        <p:spPr>
          <a:xfrm>
            <a:off x="311700" y="700750"/>
            <a:ext cx="5714700" cy="42003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Clr>
                <a:schemeClr val="dk2"/>
              </a:buClr>
              <a:buSzPts val="1800"/>
              <a:buChar char="❏"/>
            </a:pPr>
            <a:r>
              <a:rPr lang="en">
                <a:solidFill>
                  <a:schemeClr val="dk2"/>
                </a:solidFill>
              </a:rPr>
              <a:t>Publisher’s name was </a:t>
            </a:r>
            <a:r>
              <a:rPr lang="en">
                <a:solidFill>
                  <a:schemeClr val="dk2"/>
                </a:solidFill>
              </a:rPr>
              <a:t>associated</a:t>
            </a:r>
            <a:r>
              <a:rPr lang="en">
                <a:solidFill>
                  <a:schemeClr val="dk2"/>
                </a:solidFill>
              </a:rPr>
              <a:t> with </a:t>
            </a:r>
            <a:r>
              <a:rPr lang="en">
                <a:solidFill>
                  <a:schemeClr val="dk2"/>
                </a:solidFill>
              </a:rPr>
              <a:t>majority</a:t>
            </a:r>
            <a:r>
              <a:rPr lang="en">
                <a:solidFill>
                  <a:schemeClr val="dk2"/>
                </a:solidFill>
              </a:rPr>
              <a:t> of true news article, on the contrary, fake news didn’t  have publishers mentioned.</a:t>
            </a:r>
            <a:endParaRPr>
              <a:solidFill>
                <a:schemeClr val="dk2"/>
              </a:solidFill>
            </a:endParaRPr>
          </a:p>
          <a:p>
            <a:pPr indent="-342900" lvl="0" marL="457200" rtl="0" algn="just">
              <a:spcBef>
                <a:spcPts val="0"/>
              </a:spcBef>
              <a:spcAft>
                <a:spcPts val="0"/>
              </a:spcAft>
              <a:buClr>
                <a:schemeClr val="dk2"/>
              </a:buClr>
              <a:buSzPts val="1800"/>
              <a:buChar char="❏"/>
            </a:pPr>
            <a:r>
              <a:rPr lang="en">
                <a:solidFill>
                  <a:schemeClr val="dk2"/>
                </a:solidFill>
              </a:rPr>
              <a:t>As </a:t>
            </a:r>
            <a:r>
              <a:rPr lang="en">
                <a:solidFill>
                  <a:schemeClr val="dk2"/>
                </a:solidFill>
              </a:rPr>
              <a:t>evident</a:t>
            </a:r>
            <a:r>
              <a:rPr lang="en">
                <a:solidFill>
                  <a:schemeClr val="dk2"/>
                </a:solidFill>
              </a:rPr>
              <a:t> from analysis earlier (slides 15, 16, 17, 18), social/political/economic conditions mostly dominate the news article and hence the most frequent </a:t>
            </a:r>
            <a:r>
              <a:rPr lang="en">
                <a:solidFill>
                  <a:schemeClr val="dk2"/>
                </a:solidFill>
              </a:rPr>
              <a:t>words, ngrams etc.</a:t>
            </a:r>
            <a:endParaRPr>
              <a:solidFill>
                <a:schemeClr val="dk2"/>
              </a:solidFill>
            </a:endParaRPr>
          </a:p>
          <a:p>
            <a:pPr indent="-342900" lvl="0" marL="457200" rtl="0" algn="just">
              <a:spcBef>
                <a:spcPts val="0"/>
              </a:spcBef>
              <a:spcAft>
                <a:spcPts val="0"/>
              </a:spcAft>
              <a:buClr>
                <a:schemeClr val="dk2"/>
              </a:buClr>
              <a:buSzPts val="1800"/>
              <a:buChar char="❏"/>
            </a:pPr>
            <a:r>
              <a:rPr lang="en">
                <a:solidFill>
                  <a:schemeClr val="dk2"/>
                </a:solidFill>
              </a:rPr>
              <a:t>Fake news articles recorded more number of characters than the true news articles.</a:t>
            </a:r>
            <a:endParaRPr>
              <a:solidFill>
                <a:schemeClr val="dk2"/>
              </a:solidFill>
            </a:endParaRPr>
          </a:p>
          <a:p>
            <a:pPr indent="-342900" lvl="0" marL="457200" rtl="0" algn="just">
              <a:spcBef>
                <a:spcPts val="0"/>
              </a:spcBef>
              <a:spcAft>
                <a:spcPts val="0"/>
              </a:spcAft>
              <a:buClr>
                <a:schemeClr val="dk2"/>
              </a:buClr>
              <a:buSzPts val="1800"/>
              <a:buChar char="❏"/>
            </a:pPr>
            <a:r>
              <a:rPr lang="en">
                <a:solidFill>
                  <a:schemeClr val="dk2"/>
                </a:solidFill>
              </a:rPr>
              <a:t>Out of various statistical parameters, Precision was best suited for model selection for our dataset.</a:t>
            </a:r>
            <a:endParaRPr>
              <a:solidFill>
                <a:schemeClr val="dk2"/>
              </a:solidFill>
            </a:endParaRPr>
          </a:p>
          <a:p>
            <a:pPr indent="-342900" lvl="0" marL="457200" rtl="0" algn="just">
              <a:spcBef>
                <a:spcPts val="0"/>
              </a:spcBef>
              <a:spcAft>
                <a:spcPts val="0"/>
              </a:spcAft>
              <a:buClr>
                <a:schemeClr val="dk2"/>
              </a:buClr>
              <a:buSzPts val="1800"/>
              <a:buChar char="❏"/>
            </a:pPr>
            <a:r>
              <a:rPr lang="en">
                <a:solidFill>
                  <a:schemeClr val="dk2"/>
                </a:solidFill>
              </a:rPr>
              <a:t>Text analytics and NLP can be used to work with the omnipresent fake news problem.</a:t>
            </a:r>
            <a:endParaRPr>
              <a:solidFill>
                <a:schemeClr val="dk2"/>
              </a:solidFill>
            </a:endParaRPr>
          </a:p>
          <a:p>
            <a:pPr indent="0" lvl="0" marL="457200" rtl="0" algn="l">
              <a:spcBef>
                <a:spcPts val="1600"/>
              </a:spcBef>
              <a:spcAft>
                <a:spcPts val="1600"/>
              </a:spcAft>
              <a:buNone/>
            </a:pPr>
            <a:r>
              <a:t/>
            </a:r>
            <a:endParaRPr/>
          </a:p>
        </p:txBody>
      </p:sp>
      <p:pic>
        <p:nvPicPr>
          <p:cNvPr id="333" name="Google Shape;333;p35"/>
          <p:cNvPicPr preferRelativeResize="0"/>
          <p:nvPr/>
        </p:nvPicPr>
        <p:blipFill>
          <a:blip r:embed="rId3">
            <a:alphaModFix/>
          </a:blip>
          <a:stretch>
            <a:fillRect/>
          </a:stretch>
        </p:blipFill>
        <p:spPr>
          <a:xfrm>
            <a:off x="6181950" y="1202525"/>
            <a:ext cx="2933751" cy="25868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6"/>
          <p:cNvSpPr txBox="1"/>
          <p:nvPr>
            <p:ph type="title"/>
          </p:nvPr>
        </p:nvSpPr>
        <p:spPr>
          <a:xfrm>
            <a:off x="115475" y="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3100"/>
              <a:t>Business Recommendations</a:t>
            </a:r>
            <a:endParaRPr/>
          </a:p>
        </p:txBody>
      </p:sp>
      <p:sp>
        <p:nvSpPr>
          <p:cNvPr id="339" name="Google Shape;339;p36"/>
          <p:cNvSpPr txBox="1"/>
          <p:nvPr>
            <p:ph idx="1" type="body"/>
          </p:nvPr>
        </p:nvSpPr>
        <p:spPr>
          <a:xfrm>
            <a:off x="115475" y="506900"/>
            <a:ext cx="7063500" cy="4394100"/>
          </a:xfrm>
          <a:prstGeom prst="rect">
            <a:avLst/>
          </a:prstGeom>
        </p:spPr>
        <p:txBody>
          <a:bodyPr anchorCtr="0" anchor="t" bIns="91425" lIns="91425" spcFirstLastPara="1" rIns="91425" wrap="square" tIns="91425">
            <a:noAutofit/>
          </a:bodyPr>
          <a:lstStyle/>
          <a:p>
            <a:pPr indent="-330200" lvl="0" marL="457200" rtl="0" algn="just">
              <a:lnSpc>
                <a:spcPct val="100000"/>
              </a:lnSpc>
              <a:spcBef>
                <a:spcPts val="0"/>
              </a:spcBef>
              <a:spcAft>
                <a:spcPts val="0"/>
              </a:spcAft>
              <a:buClr>
                <a:schemeClr val="dk2"/>
              </a:buClr>
              <a:buSzPts val="1600"/>
              <a:buChar char="❏"/>
            </a:pPr>
            <a:r>
              <a:rPr lang="en" sz="1600">
                <a:solidFill>
                  <a:schemeClr val="dk2"/>
                </a:solidFill>
              </a:rPr>
              <a:t>Online businesses capitalize on machine learning models to find out if a text is fake or real. They can use the proposed hybrid deep learning model for fake text identification.</a:t>
            </a:r>
            <a:br>
              <a:rPr lang="en" sz="1600">
                <a:solidFill>
                  <a:schemeClr val="dk2"/>
                </a:solidFill>
              </a:rPr>
            </a:br>
            <a:endParaRPr sz="1600">
              <a:solidFill>
                <a:schemeClr val="dk2"/>
              </a:solidFill>
            </a:endParaRPr>
          </a:p>
          <a:p>
            <a:pPr indent="-330200" lvl="0" marL="457200" rtl="0" algn="just">
              <a:lnSpc>
                <a:spcPct val="100000"/>
              </a:lnSpc>
              <a:spcBef>
                <a:spcPts val="0"/>
              </a:spcBef>
              <a:spcAft>
                <a:spcPts val="0"/>
              </a:spcAft>
              <a:buClr>
                <a:schemeClr val="dk2"/>
              </a:buClr>
              <a:buSzPts val="1600"/>
              <a:buChar char="❏"/>
            </a:pPr>
            <a:r>
              <a:rPr lang="en" sz="1600">
                <a:solidFill>
                  <a:schemeClr val="dk2"/>
                </a:solidFill>
              </a:rPr>
              <a:t>Regulation is required by governments to stop the advancement of fake texts. This will need appropriate public policy changes</a:t>
            </a:r>
            <a:br>
              <a:rPr lang="en" sz="1600">
                <a:solidFill>
                  <a:schemeClr val="dk2"/>
                </a:solidFill>
              </a:rPr>
            </a:br>
            <a:endParaRPr sz="1600">
              <a:solidFill>
                <a:schemeClr val="dk2"/>
              </a:solidFill>
            </a:endParaRPr>
          </a:p>
          <a:p>
            <a:pPr indent="-330200" lvl="0" marL="457200" rtl="0" algn="just">
              <a:lnSpc>
                <a:spcPct val="100000"/>
              </a:lnSpc>
              <a:spcBef>
                <a:spcPts val="0"/>
              </a:spcBef>
              <a:spcAft>
                <a:spcPts val="0"/>
              </a:spcAft>
              <a:buClr>
                <a:schemeClr val="dk2"/>
              </a:buClr>
              <a:buSzPts val="1600"/>
              <a:buChar char="❏"/>
            </a:pPr>
            <a:r>
              <a:rPr lang="en" sz="1600">
                <a:solidFill>
                  <a:schemeClr val="dk2"/>
                </a:solidFill>
              </a:rPr>
              <a:t>If fake texts are controlled then market fluctuations will be less, leading to a stable economic environment</a:t>
            </a:r>
            <a:br>
              <a:rPr lang="en" sz="1600">
                <a:solidFill>
                  <a:schemeClr val="dk2"/>
                </a:solidFill>
              </a:rPr>
            </a:br>
            <a:endParaRPr sz="1600">
              <a:solidFill>
                <a:schemeClr val="dk2"/>
              </a:solidFill>
            </a:endParaRPr>
          </a:p>
          <a:p>
            <a:pPr indent="-330200" lvl="0" marL="457200" rtl="0" algn="just">
              <a:lnSpc>
                <a:spcPct val="100000"/>
              </a:lnSpc>
              <a:spcBef>
                <a:spcPts val="0"/>
              </a:spcBef>
              <a:spcAft>
                <a:spcPts val="0"/>
              </a:spcAft>
              <a:buClr>
                <a:schemeClr val="dk2"/>
              </a:buClr>
              <a:buSzPts val="1600"/>
              <a:buChar char="❏"/>
            </a:pPr>
            <a:r>
              <a:rPr lang="en" sz="1600">
                <a:solidFill>
                  <a:schemeClr val="dk2"/>
                </a:solidFill>
              </a:rPr>
              <a:t>Data Analytics is the enabler to solve this critical business problem of distinguishing between fake and real texts with high predictive accuracy, hence assisting the policy makers, businesses, communities, consumers and society</a:t>
            </a:r>
            <a:br>
              <a:rPr lang="en" sz="1600">
                <a:solidFill>
                  <a:schemeClr val="dk2"/>
                </a:solidFill>
              </a:rPr>
            </a:br>
            <a:endParaRPr sz="1600">
              <a:solidFill>
                <a:schemeClr val="dk2"/>
              </a:solidFill>
            </a:endParaRPr>
          </a:p>
          <a:p>
            <a:pPr indent="-330200" lvl="0" marL="457200" rtl="0" algn="just">
              <a:lnSpc>
                <a:spcPct val="100000"/>
              </a:lnSpc>
              <a:spcBef>
                <a:spcPts val="0"/>
              </a:spcBef>
              <a:spcAft>
                <a:spcPts val="0"/>
              </a:spcAft>
              <a:buClr>
                <a:schemeClr val="dk2"/>
              </a:buClr>
              <a:buSzPts val="1600"/>
              <a:buChar char="❏"/>
            </a:pPr>
            <a:r>
              <a:rPr lang="en" sz="1600">
                <a:solidFill>
                  <a:schemeClr val="dk2"/>
                </a:solidFill>
              </a:rPr>
              <a:t>Websites can add a ‘fact check’ option with every news and post to check the veracity of news.</a:t>
            </a:r>
            <a:endParaRPr sz="1600">
              <a:solidFill>
                <a:schemeClr val="dk2"/>
              </a:solidFill>
            </a:endParaRPr>
          </a:p>
        </p:txBody>
      </p:sp>
      <p:pic>
        <p:nvPicPr>
          <p:cNvPr id="340" name="Google Shape;340;p36"/>
          <p:cNvPicPr preferRelativeResize="0"/>
          <p:nvPr/>
        </p:nvPicPr>
        <p:blipFill rotWithShape="1">
          <a:blip r:embed="rId3">
            <a:alphaModFix/>
          </a:blip>
          <a:srcRect b="0" l="8855" r="7525" t="0"/>
          <a:stretch/>
        </p:blipFill>
        <p:spPr>
          <a:xfrm>
            <a:off x="7257588" y="623412"/>
            <a:ext cx="1807801" cy="2082175"/>
          </a:xfrm>
          <a:prstGeom prst="rect">
            <a:avLst/>
          </a:prstGeom>
          <a:noFill/>
          <a:ln>
            <a:noFill/>
          </a:ln>
          <a:effectLst>
            <a:outerShdw blurRad="57150" rotWithShape="0" algn="bl" dir="5400000" dist="19050">
              <a:srgbClr val="000000">
                <a:alpha val="50000"/>
              </a:srgbClr>
            </a:outerShdw>
          </a:effectLst>
        </p:spPr>
      </p:pic>
      <p:pic>
        <p:nvPicPr>
          <p:cNvPr id="341" name="Google Shape;341;p36"/>
          <p:cNvPicPr preferRelativeResize="0"/>
          <p:nvPr/>
        </p:nvPicPr>
        <p:blipFill rotWithShape="1">
          <a:blip r:embed="rId4">
            <a:alphaModFix/>
          </a:blip>
          <a:srcRect b="9173" l="3474" r="0" t="0"/>
          <a:stretch/>
        </p:blipFill>
        <p:spPr>
          <a:xfrm>
            <a:off x="7257600" y="2798750"/>
            <a:ext cx="1965025" cy="2032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7"/>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347" name="Google Shape;347;p37"/>
          <p:cNvSpPr txBox="1"/>
          <p:nvPr/>
        </p:nvSpPr>
        <p:spPr>
          <a:xfrm>
            <a:off x="7568100" y="4624950"/>
            <a:ext cx="148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a:t>
            </a:r>
            <a:endParaRPr/>
          </a:p>
        </p:txBody>
      </p:sp>
      <p:sp>
        <p:nvSpPr>
          <p:cNvPr id="353" name="Google Shape;353;p38"/>
          <p:cNvSpPr txBox="1"/>
          <p:nvPr>
            <p:ph idx="1" type="body"/>
          </p:nvPr>
        </p:nvSpPr>
        <p:spPr>
          <a:xfrm>
            <a:off x="311700" y="1152475"/>
            <a:ext cx="8520600" cy="37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Kaggle Dataset: </a:t>
            </a:r>
            <a:r>
              <a:rPr lang="en" sz="1100" u="sng">
                <a:solidFill>
                  <a:srgbClr val="1155CC"/>
                </a:solidFill>
                <a:latin typeface="Arial"/>
                <a:ea typeface="Arial"/>
                <a:cs typeface="Arial"/>
                <a:sym typeface="Arial"/>
                <a:hlinkClick r:id="rId3">
                  <a:extLst>
                    <a:ext uri="{A12FA001-AC4F-418D-AE19-62706E023703}">
                      <ahyp:hlinkClr val="tx"/>
                    </a:ext>
                  </a:extLst>
                </a:hlinkClick>
              </a:rPr>
              <a:t>https://www.kaggle.com/clmentbisaillon/fake-and-real-news-dataset</a:t>
            </a:r>
            <a:endParaRPr/>
          </a:p>
          <a:p>
            <a:pPr indent="0" lvl="0" marL="0" rtl="0" algn="l">
              <a:spcBef>
                <a:spcPts val="1600"/>
              </a:spcBef>
              <a:spcAft>
                <a:spcPts val="0"/>
              </a:spcAft>
              <a:buNone/>
            </a:pPr>
            <a:r>
              <a:rPr lang="en"/>
              <a:t>Sage Journal: </a:t>
            </a:r>
            <a:r>
              <a:rPr lang="en" sz="1100" u="sng">
                <a:solidFill>
                  <a:schemeClr val="accent5"/>
                </a:solidFill>
                <a:latin typeface="Arial"/>
                <a:ea typeface="Arial"/>
                <a:cs typeface="Arial"/>
                <a:sym typeface="Arial"/>
                <a:hlinkClick r:id="rId4">
                  <a:extLst>
                    <a:ext uri="{A12FA001-AC4F-418D-AE19-62706E023703}">
                      <ahyp:hlinkClr val="tx"/>
                    </a:ext>
                  </a:extLst>
                </a:hlinkClick>
              </a:rPr>
              <a:t>https://journals.sagepub.com/doi/figure/10.1177/2053951719843310</a:t>
            </a:r>
            <a:endParaRPr/>
          </a:p>
          <a:p>
            <a:pPr indent="0" lvl="0" marL="0" rtl="0" algn="l">
              <a:spcBef>
                <a:spcPts val="1600"/>
              </a:spcBef>
              <a:spcAft>
                <a:spcPts val="0"/>
              </a:spcAft>
              <a:buNone/>
            </a:pPr>
            <a:r>
              <a:rPr lang="en" u="sng">
                <a:solidFill>
                  <a:schemeClr val="hlink"/>
                </a:solidFill>
                <a:hlinkClick r:id="rId5"/>
              </a:rPr>
              <a:t>https://medium.com/analytics-vidhya/nlp-tutorial-for-text-classification-in-python-8f19cd17b49e</a:t>
            </a:r>
            <a:endParaRPr/>
          </a:p>
          <a:p>
            <a:pPr indent="0" lvl="0" marL="0" rtl="0" algn="l">
              <a:spcBef>
                <a:spcPts val="1600"/>
              </a:spcBef>
              <a:spcAft>
                <a:spcPts val="0"/>
              </a:spcAft>
              <a:buNone/>
            </a:pPr>
            <a:r>
              <a:rPr lang="en" u="sng">
                <a:solidFill>
                  <a:schemeClr val="hlink"/>
                </a:solidFill>
                <a:hlinkClick r:id="rId6"/>
              </a:rPr>
              <a:t>https://towardsdatascience.com/text-pre-processing-stop-words-removal-using-different-libraries-f20bac19929a</a:t>
            </a:r>
            <a:endParaRPr/>
          </a:p>
          <a:p>
            <a:pPr indent="0" lvl="0" marL="0" rtl="0" algn="l">
              <a:spcBef>
                <a:spcPts val="1600"/>
              </a:spcBef>
              <a:spcAft>
                <a:spcPts val="0"/>
              </a:spcAft>
              <a:buNone/>
            </a:pPr>
            <a:r>
              <a:rPr lang="en" u="sng">
                <a:solidFill>
                  <a:schemeClr val="hlink"/>
                </a:solidFill>
                <a:hlinkClick r:id="rId7"/>
              </a:rPr>
              <a:t>https://towardsdatascience.com/text-classification-in-python-dd95d264c802</a:t>
            </a:r>
            <a:endParaRPr/>
          </a:p>
          <a:p>
            <a:pPr indent="0" lvl="0" marL="0" rtl="0" algn="l">
              <a:spcBef>
                <a:spcPts val="1600"/>
              </a:spcBef>
              <a:spcAft>
                <a:spcPts val="0"/>
              </a:spcAft>
              <a:buNone/>
            </a:pPr>
            <a:r>
              <a:rPr lang="en" u="sng">
                <a:solidFill>
                  <a:schemeClr val="hlink"/>
                </a:solidFill>
                <a:hlinkClick r:id="rId8"/>
              </a:rPr>
              <a:t>https://www.datacamp.com/community/tutorials/text-analytics-beginners-nltk</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2208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Fake News? </a:t>
            </a:r>
            <a:endParaRPr/>
          </a:p>
        </p:txBody>
      </p:sp>
      <p:sp>
        <p:nvSpPr>
          <p:cNvPr id="76" name="Google Shape;76;p15"/>
          <p:cNvSpPr txBox="1"/>
          <p:nvPr>
            <p:ph idx="1" type="body"/>
          </p:nvPr>
        </p:nvSpPr>
        <p:spPr>
          <a:xfrm>
            <a:off x="311700" y="844200"/>
            <a:ext cx="4733100" cy="122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2"/>
                </a:solidFill>
              </a:rPr>
              <a:t>Fake news is news  designed to</a:t>
            </a:r>
            <a:r>
              <a:rPr lang="en"/>
              <a:t> </a:t>
            </a:r>
            <a:r>
              <a:rPr lang="en">
                <a:solidFill>
                  <a:srgbClr val="FF0000"/>
                </a:solidFill>
              </a:rPr>
              <a:t>deliberately</a:t>
            </a:r>
            <a:r>
              <a:rPr lang="en">
                <a:solidFill>
                  <a:srgbClr val="FF0000"/>
                </a:solidFill>
              </a:rPr>
              <a:t> spread</a:t>
            </a:r>
            <a:r>
              <a:rPr lang="en"/>
              <a:t> </a:t>
            </a:r>
            <a:r>
              <a:rPr lang="en">
                <a:solidFill>
                  <a:schemeClr val="dk2"/>
                </a:solidFill>
              </a:rPr>
              <a:t>hoaxes, propaganda, and disinformation.</a:t>
            </a:r>
            <a:endParaRPr>
              <a:solidFill>
                <a:schemeClr val="dk2"/>
              </a:solidFill>
            </a:endParaRPr>
          </a:p>
        </p:txBody>
      </p:sp>
      <p:sp>
        <p:nvSpPr>
          <p:cNvPr id="77" name="Google Shape;77;p15"/>
          <p:cNvSpPr txBox="1"/>
          <p:nvPr>
            <p:ph idx="1" type="body"/>
          </p:nvPr>
        </p:nvSpPr>
        <p:spPr>
          <a:xfrm>
            <a:off x="311700" y="3828875"/>
            <a:ext cx="4037100" cy="122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2"/>
                </a:solidFill>
              </a:rPr>
              <a:t>Fake news stories usually spread through social media sites like Facebook, Twitter and Reddit.</a:t>
            </a:r>
            <a:endParaRPr>
              <a:solidFill>
                <a:schemeClr val="dk2"/>
              </a:solidFill>
            </a:endParaRPr>
          </a:p>
        </p:txBody>
      </p:sp>
      <p:sp>
        <p:nvSpPr>
          <p:cNvPr id="78" name="Google Shape;78;p15"/>
          <p:cNvSpPr txBox="1"/>
          <p:nvPr>
            <p:ph idx="1" type="body"/>
          </p:nvPr>
        </p:nvSpPr>
        <p:spPr>
          <a:xfrm>
            <a:off x="4567750" y="4158225"/>
            <a:ext cx="4258800" cy="71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2"/>
                </a:solidFill>
              </a:rPr>
              <a:t>Often, fake news will mimic real headlines and </a:t>
            </a:r>
            <a:r>
              <a:rPr lang="en">
                <a:solidFill>
                  <a:srgbClr val="FF0000"/>
                </a:solidFill>
              </a:rPr>
              <a:t>twist the story</a:t>
            </a:r>
            <a:r>
              <a:rPr lang="en"/>
              <a:t>.</a:t>
            </a:r>
            <a:endParaRPr/>
          </a:p>
        </p:txBody>
      </p:sp>
      <p:pic>
        <p:nvPicPr>
          <p:cNvPr id="79" name="Google Shape;79;p15"/>
          <p:cNvPicPr preferRelativeResize="0"/>
          <p:nvPr/>
        </p:nvPicPr>
        <p:blipFill>
          <a:blip r:embed="rId3">
            <a:alphaModFix/>
          </a:blip>
          <a:stretch>
            <a:fillRect/>
          </a:stretch>
        </p:blipFill>
        <p:spPr>
          <a:xfrm>
            <a:off x="5044800" y="414250"/>
            <a:ext cx="3658500" cy="3414625"/>
          </a:xfrm>
          <a:prstGeom prst="rect">
            <a:avLst/>
          </a:prstGeom>
          <a:noFill/>
          <a:ln>
            <a:noFill/>
          </a:ln>
        </p:spPr>
      </p:pic>
      <p:pic>
        <p:nvPicPr>
          <p:cNvPr id="80" name="Google Shape;80;p15"/>
          <p:cNvPicPr preferRelativeResize="0"/>
          <p:nvPr/>
        </p:nvPicPr>
        <p:blipFill>
          <a:blip r:embed="rId4">
            <a:alphaModFix/>
          </a:blip>
          <a:stretch>
            <a:fillRect/>
          </a:stretch>
        </p:blipFill>
        <p:spPr>
          <a:xfrm>
            <a:off x="1051125" y="1869425"/>
            <a:ext cx="2550725" cy="2021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01650" y="312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3100"/>
              <a:t>Why detecting fake news is important?</a:t>
            </a:r>
            <a:endParaRPr sz="3100"/>
          </a:p>
          <a:p>
            <a:pPr indent="0" lvl="0" marL="0" rtl="0" algn="l">
              <a:spcBef>
                <a:spcPts val="0"/>
              </a:spcBef>
              <a:spcAft>
                <a:spcPts val="0"/>
              </a:spcAft>
              <a:buNone/>
            </a:pPr>
            <a:r>
              <a:t/>
            </a:r>
            <a:endParaRPr/>
          </a:p>
        </p:txBody>
      </p:sp>
      <p:pic>
        <p:nvPicPr>
          <p:cNvPr id="86" name="Google Shape;86;p16"/>
          <p:cNvPicPr preferRelativeResize="0"/>
          <p:nvPr/>
        </p:nvPicPr>
        <p:blipFill>
          <a:blip r:embed="rId3">
            <a:alphaModFix/>
          </a:blip>
          <a:stretch>
            <a:fillRect/>
          </a:stretch>
        </p:blipFill>
        <p:spPr>
          <a:xfrm>
            <a:off x="3891588" y="1911688"/>
            <a:ext cx="1340998" cy="1320125"/>
          </a:xfrm>
          <a:prstGeom prst="rect">
            <a:avLst/>
          </a:prstGeom>
          <a:noFill/>
          <a:ln>
            <a:noFill/>
          </a:ln>
        </p:spPr>
      </p:pic>
      <p:sp>
        <p:nvSpPr>
          <p:cNvPr id="87" name="Google Shape;87;p16"/>
          <p:cNvSpPr txBox="1"/>
          <p:nvPr/>
        </p:nvSpPr>
        <p:spPr>
          <a:xfrm>
            <a:off x="3953725" y="881350"/>
            <a:ext cx="1233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Source Sans Pro"/>
                <a:ea typeface="Source Sans Pro"/>
                <a:cs typeface="Source Sans Pro"/>
                <a:sym typeface="Source Sans Pro"/>
              </a:rPr>
              <a:t>Every</a:t>
            </a:r>
            <a:r>
              <a:rPr lang="en">
                <a:latin typeface="Source Sans Pro"/>
                <a:ea typeface="Source Sans Pro"/>
                <a:cs typeface="Source Sans Pro"/>
                <a:sym typeface="Source Sans Pro"/>
              </a:rPr>
              <a:t> </a:t>
            </a:r>
            <a:r>
              <a:rPr lang="en" sz="3800">
                <a:latin typeface="Source Sans Pro"/>
                <a:ea typeface="Source Sans Pro"/>
                <a:cs typeface="Source Sans Pro"/>
                <a:sym typeface="Source Sans Pro"/>
              </a:rPr>
              <a:t>60</a:t>
            </a:r>
            <a:r>
              <a:rPr lang="en">
                <a:latin typeface="Source Sans Pro"/>
                <a:ea typeface="Source Sans Pro"/>
                <a:cs typeface="Source Sans Pro"/>
                <a:sym typeface="Source Sans Pro"/>
              </a:rPr>
              <a:t> </a:t>
            </a:r>
            <a:r>
              <a:rPr lang="en" sz="1800">
                <a:latin typeface="Source Sans Pro"/>
                <a:ea typeface="Source Sans Pro"/>
                <a:cs typeface="Source Sans Pro"/>
                <a:sym typeface="Source Sans Pro"/>
              </a:rPr>
              <a:t>seconds</a:t>
            </a:r>
            <a:endParaRPr sz="1800">
              <a:latin typeface="Source Sans Pro"/>
              <a:ea typeface="Source Sans Pro"/>
              <a:cs typeface="Source Sans Pro"/>
              <a:sym typeface="Source Sans Pro"/>
            </a:endParaRPr>
          </a:p>
        </p:txBody>
      </p:sp>
      <p:sp>
        <p:nvSpPr>
          <p:cNvPr id="88" name="Google Shape;88;p16"/>
          <p:cNvSpPr txBox="1"/>
          <p:nvPr/>
        </p:nvSpPr>
        <p:spPr>
          <a:xfrm>
            <a:off x="990900" y="997425"/>
            <a:ext cx="20883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rgbClr val="CC4125"/>
                </a:solidFill>
                <a:latin typeface="Source Sans Pro"/>
                <a:ea typeface="Source Sans Pro"/>
                <a:cs typeface="Source Sans Pro"/>
                <a:sym typeface="Source Sans Pro"/>
              </a:rPr>
              <a:t>87,500</a:t>
            </a:r>
            <a:endParaRPr sz="1600">
              <a:latin typeface="Source Sans Pro"/>
              <a:ea typeface="Source Sans Pro"/>
              <a:cs typeface="Source Sans Pro"/>
              <a:sym typeface="Source Sans Pro"/>
            </a:endParaRPr>
          </a:p>
          <a:p>
            <a:pPr indent="0" lvl="0" marL="0" rtl="0" algn="l">
              <a:spcBef>
                <a:spcPts val="0"/>
              </a:spcBef>
              <a:spcAft>
                <a:spcPts val="0"/>
              </a:spcAft>
              <a:buNone/>
            </a:pPr>
            <a:r>
              <a:rPr lang="en" sz="1600">
                <a:latin typeface="Source Sans Pro"/>
                <a:ea typeface="Source Sans Pro"/>
                <a:cs typeface="Source Sans Pro"/>
                <a:sym typeface="Source Sans Pro"/>
              </a:rPr>
              <a:t>Tweets are shared on Twitter</a:t>
            </a:r>
            <a:endParaRPr sz="1600">
              <a:latin typeface="Source Sans Pro"/>
              <a:ea typeface="Source Sans Pro"/>
              <a:cs typeface="Source Sans Pro"/>
              <a:sym typeface="Source Sans Pro"/>
            </a:endParaRPr>
          </a:p>
        </p:txBody>
      </p:sp>
      <p:sp>
        <p:nvSpPr>
          <p:cNvPr id="89" name="Google Shape;89;p16"/>
          <p:cNvSpPr txBox="1"/>
          <p:nvPr/>
        </p:nvSpPr>
        <p:spPr>
          <a:xfrm>
            <a:off x="1046700" y="2571750"/>
            <a:ext cx="24810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rgbClr val="A61C00"/>
                </a:solidFill>
                <a:latin typeface="Source Sans Pro"/>
                <a:ea typeface="Source Sans Pro"/>
                <a:cs typeface="Source Sans Pro"/>
                <a:sym typeface="Source Sans Pro"/>
              </a:rPr>
              <a:t>2.78 Million</a:t>
            </a: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a:p>
            <a:pPr indent="0" lvl="0" marL="0" rtl="0" algn="l">
              <a:spcBef>
                <a:spcPts val="0"/>
              </a:spcBef>
              <a:spcAft>
                <a:spcPts val="0"/>
              </a:spcAft>
              <a:buNone/>
            </a:pPr>
            <a:r>
              <a:rPr lang="en" sz="1600">
                <a:latin typeface="Source Sans Pro"/>
                <a:ea typeface="Source Sans Pro"/>
                <a:cs typeface="Source Sans Pro"/>
                <a:sym typeface="Source Sans Pro"/>
              </a:rPr>
              <a:t>videos views on YouTube</a:t>
            </a:r>
            <a:endParaRPr sz="1600">
              <a:latin typeface="Source Sans Pro"/>
              <a:ea typeface="Source Sans Pro"/>
              <a:cs typeface="Source Sans Pro"/>
              <a:sym typeface="Source Sans Pro"/>
            </a:endParaRPr>
          </a:p>
        </p:txBody>
      </p:sp>
      <p:sp>
        <p:nvSpPr>
          <p:cNvPr id="90" name="Google Shape;90;p16"/>
          <p:cNvSpPr txBox="1"/>
          <p:nvPr/>
        </p:nvSpPr>
        <p:spPr>
          <a:xfrm>
            <a:off x="1046700" y="3861775"/>
            <a:ext cx="23589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rgbClr val="B45F06"/>
                </a:solidFill>
                <a:latin typeface="Source Sans Pro"/>
                <a:ea typeface="Source Sans Pro"/>
                <a:cs typeface="Source Sans Pro"/>
                <a:sym typeface="Source Sans Pro"/>
              </a:rPr>
              <a:t>18.1 Million</a:t>
            </a:r>
            <a:r>
              <a:rPr lang="en" sz="3300">
                <a:latin typeface="Source Sans Pro"/>
                <a:ea typeface="Source Sans Pro"/>
                <a:cs typeface="Source Sans Pro"/>
                <a:sym typeface="Source Sans Pro"/>
              </a:rPr>
              <a:t> </a:t>
            </a:r>
            <a:endParaRPr sz="3300">
              <a:latin typeface="Source Sans Pro"/>
              <a:ea typeface="Source Sans Pro"/>
              <a:cs typeface="Source Sans Pro"/>
              <a:sym typeface="Source Sans Pro"/>
            </a:endParaRPr>
          </a:p>
          <a:p>
            <a:pPr indent="0" lvl="0" marL="0" rtl="0" algn="l">
              <a:spcBef>
                <a:spcPts val="0"/>
              </a:spcBef>
              <a:spcAft>
                <a:spcPts val="0"/>
              </a:spcAft>
              <a:buNone/>
            </a:pPr>
            <a:r>
              <a:rPr lang="en" sz="1600">
                <a:latin typeface="Source Sans Pro"/>
                <a:ea typeface="Source Sans Pro"/>
                <a:cs typeface="Source Sans Pro"/>
                <a:sym typeface="Source Sans Pro"/>
              </a:rPr>
              <a:t>instant messages are  sent</a:t>
            </a:r>
            <a:endParaRPr sz="1600">
              <a:latin typeface="Source Sans Pro"/>
              <a:ea typeface="Source Sans Pro"/>
              <a:cs typeface="Source Sans Pro"/>
              <a:sym typeface="Source Sans Pro"/>
            </a:endParaRPr>
          </a:p>
        </p:txBody>
      </p:sp>
      <p:sp>
        <p:nvSpPr>
          <p:cNvPr id="91" name="Google Shape;91;p16"/>
          <p:cNvSpPr txBox="1"/>
          <p:nvPr/>
        </p:nvSpPr>
        <p:spPr>
          <a:xfrm>
            <a:off x="6324250" y="1043675"/>
            <a:ext cx="1992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9900FF"/>
                </a:solidFill>
                <a:latin typeface="Source Sans Pro"/>
                <a:ea typeface="Source Sans Pro"/>
                <a:cs typeface="Source Sans Pro"/>
                <a:sym typeface="Source Sans Pro"/>
              </a:rPr>
              <a:t>160 million</a:t>
            </a:r>
            <a:endParaRPr sz="3000">
              <a:solidFill>
                <a:srgbClr val="9900FF"/>
              </a:solidFill>
              <a:latin typeface="Source Sans Pro"/>
              <a:ea typeface="Source Sans Pro"/>
              <a:cs typeface="Source Sans Pro"/>
              <a:sym typeface="Source Sans Pro"/>
            </a:endParaRPr>
          </a:p>
          <a:p>
            <a:pPr indent="0" lvl="0" marL="0" rtl="0" algn="l">
              <a:spcBef>
                <a:spcPts val="0"/>
              </a:spcBef>
              <a:spcAft>
                <a:spcPts val="0"/>
              </a:spcAft>
              <a:buNone/>
            </a:pPr>
            <a:r>
              <a:rPr lang="en" sz="2000">
                <a:latin typeface="Source Sans Pro"/>
                <a:ea typeface="Source Sans Pro"/>
                <a:cs typeface="Source Sans Pro"/>
                <a:sym typeface="Source Sans Pro"/>
              </a:rPr>
              <a:t> </a:t>
            </a:r>
            <a:r>
              <a:rPr lang="en" sz="1600">
                <a:latin typeface="Source Sans Pro"/>
                <a:ea typeface="Source Sans Pro"/>
                <a:cs typeface="Source Sans Pro"/>
                <a:sym typeface="Source Sans Pro"/>
              </a:rPr>
              <a:t>emails are sent</a:t>
            </a:r>
            <a:endParaRPr sz="1600">
              <a:latin typeface="Source Sans Pro"/>
              <a:ea typeface="Source Sans Pro"/>
              <a:cs typeface="Source Sans Pro"/>
              <a:sym typeface="Source Sans Pro"/>
            </a:endParaRPr>
          </a:p>
        </p:txBody>
      </p:sp>
      <p:sp>
        <p:nvSpPr>
          <p:cNvPr id="92" name="Google Shape;92;p16"/>
          <p:cNvSpPr txBox="1"/>
          <p:nvPr/>
        </p:nvSpPr>
        <p:spPr>
          <a:xfrm>
            <a:off x="6509050" y="2387075"/>
            <a:ext cx="1808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rgbClr val="783F04"/>
                </a:solidFill>
                <a:latin typeface="Source Sans Pro"/>
                <a:ea typeface="Source Sans Pro"/>
                <a:cs typeface="Source Sans Pro"/>
                <a:sym typeface="Source Sans Pro"/>
              </a:rPr>
              <a:t>1500</a:t>
            </a:r>
            <a:r>
              <a:rPr lang="en" sz="3600">
                <a:latin typeface="Source Sans Pro"/>
                <a:ea typeface="Source Sans Pro"/>
                <a:cs typeface="Source Sans Pro"/>
                <a:sym typeface="Source Sans Pro"/>
              </a:rPr>
              <a:t> </a:t>
            </a:r>
            <a:endParaRPr sz="3600">
              <a:latin typeface="Source Sans Pro"/>
              <a:ea typeface="Source Sans Pro"/>
              <a:cs typeface="Source Sans Pro"/>
              <a:sym typeface="Source Sans Pro"/>
            </a:endParaRPr>
          </a:p>
          <a:p>
            <a:pPr indent="0" lvl="0" marL="0" rtl="0" algn="l">
              <a:spcBef>
                <a:spcPts val="0"/>
              </a:spcBef>
              <a:spcAft>
                <a:spcPts val="0"/>
              </a:spcAft>
              <a:buNone/>
            </a:pPr>
            <a:r>
              <a:rPr lang="en" sz="1600">
                <a:latin typeface="Source Sans Pro"/>
                <a:ea typeface="Source Sans Pro"/>
                <a:cs typeface="Source Sans Pro"/>
                <a:sym typeface="Source Sans Pro"/>
              </a:rPr>
              <a:t>blog posts are createc</a:t>
            </a:r>
            <a:endParaRPr sz="1600">
              <a:latin typeface="Source Sans Pro"/>
              <a:ea typeface="Source Sans Pro"/>
              <a:cs typeface="Source Sans Pro"/>
              <a:sym typeface="Source Sans Pro"/>
            </a:endParaRPr>
          </a:p>
        </p:txBody>
      </p:sp>
      <p:sp>
        <p:nvSpPr>
          <p:cNvPr id="93" name="Google Shape;93;p16"/>
          <p:cNvSpPr txBox="1"/>
          <p:nvPr/>
        </p:nvSpPr>
        <p:spPr>
          <a:xfrm>
            <a:off x="6368950" y="3854125"/>
            <a:ext cx="20883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400">
                <a:solidFill>
                  <a:srgbClr val="741B47"/>
                </a:solidFill>
                <a:latin typeface="Source Sans Pro"/>
                <a:ea typeface="Source Sans Pro"/>
                <a:cs typeface="Source Sans Pro"/>
                <a:sym typeface="Source Sans Pro"/>
              </a:rPr>
              <a:t>600,000</a:t>
            </a:r>
            <a:r>
              <a:rPr lang="en" sz="3400">
                <a:latin typeface="Source Sans Pro"/>
                <a:ea typeface="Source Sans Pro"/>
                <a:cs typeface="Source Sans Pro"/>
                <a:sym typeface="Source Sans Pro"/>
              </a:rPr>
              <a:t> </a:t>
            </a:r>
            <a:endParaRPr sz="3400">
              <a:latin typeface="Source Sans Pro"/>
              <a:ea typeface="Source Sans Pro"/>
              <a:cs typeface="Source Sans Pro"/>
              <a:sym typeface="Source Sans Pro"/>
            </a:endParaRPr>
          </a:p>
          <a:p>
            <a:pPr indent="0" lvl="0" marL="0" rtl="0" algn="l">
              <a:spcBef>
                <a:spcPts val="0"/>
              </a:spcBef>
              <a:spcAft>
                <a:spcPts val="0"/>
              </a:spcAft>
              <a:buNone/>
            </a:pPr>
            <a:r>
              <a:rPr lang="en" sz="1600">
                <a:latin typeface="Source Sans Pro"/>
                <a:ea typeface="Source Sans Pro"/>
                <a:cs typeface="Source Sans Pro"/>
                <a:sym typeface="Source Sans Pro"/>
              </a:rPr>
              <a:t>status updates and posts are created</a:t>
            </a:r>
            <a:endParaRPr sz="1600">
              <a:latin typeface="Source Sans Pro"/>
              <a:ea typeface="Source Sans Pro"/>
              <a:cs typeface="Source Sans Pro"/>
              <a:sym typeface="Source Sans Pro"/>
            </a:endParaRPr>
          </a:p>
        </p:txBody>
      </p:sp>
      <p:pic>
        <p:nvPicPr>
          <p:cNvPr id="94" name="Google Shape;94;p16"/>
          <p:cNvPicPr preferRelativeResize="0"/>
          <p:nvPr/>
        </p:nvPicPr>
        <p:blipFill>
          <a:blip r:embed="rId4">
            <a:alphaModFix/>
          </a:blip>
          <a:stretch>
            <a:fillRect/>
          </a:stretch>
        </p:blipFill>
        <p:spPr>
          <a:xfrm>
            <a:off x="153900" y="1236300"/>
            <a:ext cx="814425" cy="814425"/>
          </a:xfrm>
          <a:prstGeom prst="rect">
            <a:avLst/>
          </a:prstGeom>
          <a:noFill/>
          <a:ln>
            <a:noFill/>
          </a:ln>
        </p:spPr>
      </p:pic>
      <p:pic>
        <p:nvPicPr>
          <p:cNvPr id="95" name="Google Shape;95;p16"/>
          <p:cNvPicPr preferRelativeResize="0"/>
          <p:nvPr/>
        </p:nvPicPr>
        <p:blipFill>
          <a:blip r:embed="rId5">
            <a:alphaModFix/>
          </a:blip>
          <a:stretch>
            <a:fillRect/>
          </a:stretch>
        </p:blipFill>
        <p:spPr>
          <a:xfrm>
            <a:off x="98100" y="2715525"/>
            <a:ext cx="892800" cy="689719"/>
          </a:xfrm>
          <a:prstGeom prst="rect">
            <a:avLst/>
          </a:prstGeom>
          <a:noFill/>
          <a:ln>
            <a:noFill/>
          </a:ln>
        </p:spPr>
      </p:pic>
      <p:pic>
        <p:nvPicPr>
          <p:cNvPr id="96" name="Google Shape;96;p16"/>
          <p:cNvPicPr preferRelativeResize="0"/>
          <p:nvPr/>
        </p:nvPicPr>
        <p:blipFill>
          <a:blip r:embed="rId6">
            <a:alphaModFix/>
          </a:blip>
          <a:stretch>
            <a:fillRect/>
          </a:stretch>
        </p:blipFill>
        <p:spPr>
          <a:xfrm>
            <a:off x="98025" y="3991675"/>
            <a:ext cx="814425" cy="753686"/>
          </a:xfrm>
          <a:prstGeom prst="rect">
            <a:avLst/>
          </a:prstGeom>
          <a:noFill/>
          <a:ln>
            <a:noFill/>
          </a:ln>
        </p:spPr>
      </p:pic>
      <p:pic>
        <p:nvPicPr>
          <p:cNvPr id="97" name="Google Shape;97;p16"/>
          <p:cNvPicPr preferRelativeResize="0"/>
          <p:nvPr/>
        </p:nvPicPr>
        <p:blipFill>
          <a:blip r:embed="rId7">
            <a:alphaModFix/>
          </a:blip>
          <a:stretch>
            <a:fillRect/>
          </a:stretch>
        </p:blipFill>
        <p:spPr>
          <a:xfrm>
            <a:off x="8172450" y="1113613"/>
            <a:ext cx="814425" cy="814425"/>
          </a:xfrm>
          <a:prstGeom prst="rect">
            <a:avLst/>
          </a:prstGeom>
          <a:noFill/>
          <a:ln>
            <a:noFill/>
          </a:ln>
        </p:spPr>
      </p:pic>
      <p:pic>
        <p:nvPicPr>
          <p:cNvPr id="98" name="Google Shape;98;p16"/>
          <p:cNvPicPr preferRelativeResize="0"/>
          <p:nvPr/>
        </p:nvPicPr>
        <p:blipFill>
          <a:blip r:embed="rId8">
            <a:alphaModFix/>
          </a:blip>
          <a:stretch>
            <a:fillRect/>
          </a:stretch>
        </p:blipFill>
        <p:spPr>
          <a:xfrm>
            <a:off x="8133263" y="2387076"/>
            <a:ext cx="892800" cy="892800"/>
          </a:xfrm>
          <a:prstGeom prst="rect">
            <a:avLst/>
          </a:prstGeom>
          <a:noFill/>
          <a:ln>
            <a:noFill/>
          </a:ln>
        </p:spPr>
      </p:pic>
      <p:pic>
        <p:nvPicPr>
          <p:cNvPr id="99" name="Google Shape;99;p16"/>
          <p:cNvPicPr preferRelativeResize="0"/>
          <p:nvPr/>
        </p:nvPicPr>
        <p:blipFill>
          <a:blip r:embed="rId9">
            <a:alphaModFix/>
          </a:blip>
          <a:stretch>
            <a:fillRect/>
          </a:stretch>
        </p:blipFill>
        <p:spPr>
          <a:xfrm>
            <a:off x="8094075" y="4007673"/>
            <a:ext cx="892800" cy="689725"/>
          </a:xfrm>
          <a:prstGeom prst="rect">
            <a:avLst/>
          </a:prstGeom>
          <a:noFill/>
          <a:ln>
            <a:noFill/>
          </a:ln>
        </p:spPr>
      </p:pic>
      <p:sp>
        <p:nvSpPr>
          <p:cNvPr id="100" name="Google Shape;100;p16"/>
          <p:cNvSpPr txBox="1"/>
          <p:nvPr/>
        </p:nvSpPr>
        <p:spPr>
          <a:xfrm>
            <a:off x="3699950" y="3671925"/>
            <a:ext cx="22935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F0000"/>
                </a:solidFill>
                <a:latin typeface="Source Sans Pro"/>
                <a:ea typeface="Source Sans Pro"/>
                <a:cs typeface="Source Sans Pro"/>
                <a:sym typeface="Source Sans Pro"/>
              </a:rPr>
              <a:t>4.45 Billion</a:t>
            </a:r>
            <a:r>
              <a:rPr lang="en" sz="3200">
                <a:latin typeface="Source Sans Pro"/>
                <a:ea typeface="Source Sans Pro"/>
                <a:cs typeface="Source Sans Pro"/>
                <a:sym typeface="Source Sans Pro"/>
              </a:rPr>
              <a:t> </a:t>
            </a:r>
            <a:endParaRPr sz="3200">
              <a:latin typeface="Source Sans Pro"/>
              <a:ea typeface="Source Sans Pro"/>
              <a:cs typeface="Source Sans Pro"/>
              <a:sym typeface="Source Sans Pro"/>
            </a:endParaRPr>
          </a:p>
          <a:p>
            <a:pPr indent="0" lvl="0" marL="0" rtl="0" algn="l">
              <a:spcBef>
                <a:spcPts val="0"/>
              </a:spcBef>
              <a:spcAft>
                <a:spcPts val="0"/>
              </a:spcAft>
              <a:buNone/>
            </a:pPr>
            <a:r>
              <a:rPr b="1" lang="en" sz="1700">
                <a:latin typeface="Source Sans Pro"/>
                <a:ea typeface="Source Sans Pro"/>
                <a:cs typeface="Source Sans Pro"/>
                <a:sym typeface="Source Sans Pro"/>
              </a:rPr>
              <a:t>users on Internet</a:t>
            </a:r>
            <a:endParaRPr b="1" sz="1700">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txBox="1"/>
          <p:nvPr>
            <p:ph type="title"/>
          </p:nvPr>
        </p:nvSpPr>
        <p:spPr>
          <a:xfrm>
            <a:off x="311700" y="40297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Kaggle</a:t>
            </a:r>
            <a:endParaRPr/>
          </a:p>
        </p:txBody>
      </p:sp>
      <p:sp>
        <p:nvSpPr>
          <p:cNvPr id="106" name="Google Shape;106;p17"/>
          <p:cNvSpPr txBox="1"/>
          <p:nvPr>
            <p:ph idx="1" type="body"/>
          </p:nvPr>
        </p:nvSpPr>
        <p:spPr>
          <a:xfrm>
            <a:off x="311700" y="151370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2"/>
                </a:solidFill>
              </a:rPr>
              <a:t>Many other data analysts have used this data set to accomplish the same goal. </a:t>
            </a:r>
            <a:endParaRPr>
              <a:solidFill>
                <a:schemeClr val="dk2"/>
              </a:solidFill>
            </a:endParaRPr>
          </a:p>
          <a:p>
            <a:pPr indent="0" lvl="0" marL="0" rtl="0" algn="l">
              <a:lnSpc>
                <a:spcPct val="100000"/>
              </a:lnSpc>
              <a:spcBef>
                <a:spcPts val="0"/>
              </a:spcBef>
              <a:spcAft>
                <a:spcPts val="0"/>
              </a:spcAft>
              <a:buNone/>
            </a:pPr>
            <a:r>
              <a:t/>
            </a:r>
            <a:endParaRPr>
              <a:solidFill>
                <a:schemeClr val="dk2"/>
              </a:solidFill>
            </a:endParaRPr>
          </a:p>
          <a:p>
            <a:pPr indent="0" lvl="0" marL="0" rtl="0" algn="l">
              <a:lnSpc>
                <a:spcPct val="100000"/>
              </a:lnSpc>
              <a:spcBef>
                <a:spcPts val="0"/>
              </a:spcBef>
              <a:spcAft>
                <a:spcPts val="0"/>
              </a:spcAft>
              <a:buNone/>
            </a:pPr>
            <a:r>
              <a:rPr lang="en">
                <a:solidFill>
                  <a:schemeClr val="dk2"/>
                </a:solidFill>
              </a:rPr>
              <a:t>There are  15 discussion threads on this dataset in Kaggle. Some contemplate what is actually considered fake news</a:t>
            </a:r>
            <a:endParaRPr>
              <a:solidFill>
                <a:schemeClr val="dk2"/>
              </a:solidFill>
            </a:endParaRPr>
          </a:p>
          <a:p>
            <a:pPr indent="0" lvl="0" marL="0" rtl="0" algn="l">
              <a:lnSpc>
                <a:spcPct val="100000"/>
              </a:lnSpc>
              <a:spcBef>
                <a:spcPts val="0"/>
              </a:spcBef>
              <a:spcAft>
                <a:spcPts val="0"/>
              </a:spcAft>
              <a:buNone/>
            </a:pPr>
            <a:r>
              <a:t/>
            </a:r>
            <a:endParaRPr>
              <a:solidFill>
                <a:schemeClr val="dk2"/>
              </a:solidFill>
            </a:endParaRPr>
          </a:p>
          <a:p>
            <a:pPr indent="-342900" lvl="0" marL="457200" rtl="0" algn="l">
              <a:lnSpc>
                <a:spcPct val="100000"/>
              </a:lnSpc>
              <a:spcBef>
                <a:spcPts val="0"/>
              </a:spcBef>
              <a:spcAft>
                <a:spcPts val="0"/>
              </a:spcAft>
              <a:buClr>
                <a:schemeClr val="dk2"/>
              </a:buClr>
              <a:buSzPts val="1800"/>
              <a:buChar char="-"/>
            </a:pPr>
            <a:r>
              <a:rPr lang="en">
                <a:solidFill>
                  <a:schemeClr val="dk2"/>
                </a:solidFill>
              </a:rPr>
              <a:t>Is it just an embellishment?</a:t>
            </a:r>
            <a:endParaRPr>
              <a:solidFill>
                <a:schemeClr val="dk2"/>
              </a:solidFill>
            </a:endParaRPr>
          </a:p>
          <a:p>
            <a:pPr indent="-342900" lvl="0" marL="457200" rtl="0" algn="l">
              <a:lnSpc>
                <a:spcPct val="100000"/>
              </a:lnSpc>
              <a:spcBef>
                <a:spcPts val="0"/>
              </a:spcBef>
              <a:spcAft>
                <a:spcPts val="0"/>
              </a:spcAft>
              <a:buClr>
                <a:schemeClr val="dk2"/>
              </a:buClr>
              <a:buSzPts val="1800"/>
              <a:buChar char="-"/>
            </a:pPr>
            <a:r>
              <a:rPr lang="en">
                <a:solidFill>
                  <a:schemeClr val="dk2"/>
                </a:solidFill>
              </a:rPr>
              <a:t>Does an opinion make it fake vs. real?</a:t>
            </a:r>
            <a:endParaRPr>
              <a:solidFill>
                <a:schemeClr val="dk2"/>
              </a:solidFill>
            </a:endParaRPr>
          </a:p>
          <a:p>
            <a:pPr indent="-342900" lvl="0" marL="457200" rtl="0" algn="l">
              <a:lnSpc>
                <a:spcPct val="100000"/>
              </a:lnSpc>
              <a:spcBef>
                <a:spcPts val="0"/>
              </a:spcBef>
              <a:spcAft>
                <a:spcPts val="0"/>
              </a:spcAft>
              <a:buClr>
                <a:schemeClr val="dk2"/>
              </a:buClr>
              <a:buSzPts val="1800"/>
              <a:buChar char="-"/>
            </a:pPr>
            <a:r>
              <a:rPr lang="en">
                <a:solidFill>
                  <a:schemeClr val="dk2"/>
                </a:solidFill>
              </a:rPr>
              <a:t>Is the quote out of context?</a:t>
            </a:r>
            <a:endParaRPr>
              <a:solidFill>
                <a:schemeClr val="dk2"/>
              </a:solidFill>
            </a:endParaRPr>
          </a:p>
          <a:p>
            <a:pPr indent="0" lvl="0" marL="0" rtl="0" algn="l">
              <a:lnSpc>
                <a:spcPct val="100000"/>
              </a:lnSpc>
              <a:spcBef>
                <a:spcPts val="0"/>
              </a:spcBef>
              <a:spcAft>
                <a:spcPts val="0"/>
              </a:spcAft>
              <a:buNone/>
            </a:pPr>
            <a:r>
              <a:t/>
            </a:r>
            <a:endParaRPr>
              <a:solidFill>
                <a:schemeClr val="dk2"/>
              </a:solidFill>
            </a:endParaRPr>
          </a:p>
          <a:p>
            <a:pPr indent="0" lvl="0" marL="0" rtl="0" algn="l">
              <a:lnSpc>
                <a:spcPct val="100000"/>
              </a:lnSpc>
              <a:spcBef>
                <a:spcPts val="0"/>
              </a:spcBef>
              <a:spcAft>
                <a:spcPts val="0"/>
              </a:spcAft>
              <a:buNone/>
            </a:pPr>
            <a:r>
              <a:rPr b="1" lang="en">
                <a:solidFill>
                  <a:srgbClr val="38761D"/>
                </a:solidFill>
              </a:rPr>
              <a:t>Real</a:t>
            </a:r>
            <a:r>
              <a:rPr b="1" lang="en">
                <a:solidFill>
                  <a:schemeClr val="dk2"/>
                </a:solidFill>
              </a:rPr>
              <a:t> or </a:t>
            </a:r>
            <a:r>
              <a:rPr b="1" lang="en">
                <a:solidFill>
                  <a:srgbClr val="FF0000"/>
                </a:solidFill>
              </a:rPr>
              <a:t>Fake</a:t>
            </a:r>
            <a:r>
              <a:rPr b="1" lang="en">
                <a:solidFill>
                  <a:schemeClr val="dk2"/>
                </a:solidFill>
              </a:rPr>
              <a:t>?:</a:t>
            </a:r>
            <a:r>
              <a:rPr lang="en">
                <a:solidFill>
                  <a:schemeClr val="dk2"/>
                </a:solidFill>
              </a:rPr>
              <a:t> John Sullivan is a whale</a:t>
            </a:r>
            <a:endParaRPr>
              <a:solidFill>
                <a:schemeClr val="dk2"/>
              </a:solidFill>
            </a:endParaRPr>
          </a:p>
        </p:txBody>
      </p:sp>
      <p:sp>
        <p:nvSpPr>
          <p:cNvPr id="107" name="Google Shape;107;p17"/>
          <p:cNvSpPr txBox="1"/>
          <p:nvPr/>
        </p:nvSpPr>
        <p:spPr>
          <a:xfrm>
            <a:off x="311700" y="958025"/>
            <a:ext cx="579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 sz="1800">
                <a:solidFill>
                  <a:schemeClr val="dk2"/>
                </a:solidFill>
                <a:latin typeface="Source Sans Pro"/>
                <a:ea typeface="Source Sans Pro"/>
                <a:cs typeface="Source Sans Pro"/>
                <a:sym typeface="Source Sans Pro"/>
              </a:rPr>
              <a:t>What others have done with Fake vs. Real News</a:t>
            </a:r>
            <a:endParaRPr>
              <a:solidFill>
                <a:schemeClr val="dk2"/>
              </a:solidFill>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263325" y="1507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Sage Journal: Big Data &amp; Quality Data</a:t>
            </a:r>
            <a:endParaRPr/>
          </a:p>
          <a:p>
            <a:pPr indent="0" lvl="0" marL="0" rtl="0" algn="l">
              <a:spcBef>
                <a:spcPts val="0"/>
              </a:spcBef>
              <a:spcAft>
                <a:spcPts val="0"/>
              </a:spcAft>
              <a:buNone/>
            </a:pPr>
            <a:r>
              <a:t/>
            </a:r>
            <a:endParaRPr/>
          </a:p>
        </p:txBody>
      </p:sp>
      <p:sp>
        <p:nvSpPr>
          <p:cNvPr id="113" name="Google Shape;113;p18"/>
          <p:cNvSpPr txBox="1"/>
          <p:nvPr>
            <p:ph idx="1" type="body"/>
          </p:nvPr>
        </p:nvSpPr>
        <p:spPr>
          <a:xfrm>
            <a:off x="311700" y="1346625"/>
            <a:ext cx="8520600" cy="796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chemeClr val="dk2"/>
                </a:solidFill>
              </a:rPr>
              <a:t>Research focused on various techniques that could be used to detect real or fake news. </a:t>
            </a:r>
            <a:endParaRPr>
              <a:solidFill>
                <a:schemeClr val="dk2"/>
              </a:solidFill>
            </a:endParaRPr>
          </a:p>
        </p:txBody>
      </p:sp>
      <p:graphicFrame>
        <p:nvGraphicFramePr>
          <p:cNvPr id="114" name="Google Shape;114;p18"/>
          <p:cNvGraphicFramePr/>
          <p:nvPr/>
        </p:nvGraphicFramePr>
        <p:xfrm>
          <a:off x="437475" y="1714225"/>
          <a:ext cx="3000000" cy="3000000"/>
        </p:xfrm>
        <a:graphic>
          <a:graphicData uri="http://schemas.openxmlformats.org/drawingml/2006/table">
            <a:tbl>
              <a:tblPr>
                <a:noFill/>
                <a:tableStyleId>{24B28173-099A-4426-9DA2-5ED2BDC0FCCD}</a:tableStyleId>
              </a:tblPr>
              <a:tblGrid>
                <a:gridCol w="4086150"/>
                <a:gridCol w="4086150"/>
              </a:tblGrid>
              <a:tr h="396025">
                <a:tc>
                  <a:txBody>
                    <a:bodyPr/>
                    <a:lstStyle/>
                    <a:p>
                      <a:pPr indent="0" lvl="0" marL="0" rtl="0" algn="ctr">
                        <a:spcBef>
                          <a:spcPts val="0"/>
                        </a:spcBef>
                        <a:spcAft>
                          <a:spcPts val="0"/>
                        </a:spcAft>
                        <a:buNone/>
                      </a:pPr>
                      <a:r>
                        <a:rPr b="1" lang="en" sz="1200"/>
                        <a:t>Feature-Based Approach</a:t>
                      </a:r>
                      <a:endParaRPr b="1" sz="1200"/>
                    </a:p>
                  </a:txBody>
                  <a:tcPr marT="91425" marB="91425" marR="91425" marL="91425"/>
                </a:tc>
                <a:tc>
                  <a:txBody>
                    <a:bodyPr/>
                    <a:lstStyle/>
                    <a:p>
                      <a:pPr indent="0" lvl="0" marL="0" rtl="0" algn="ctr">
                        <a:spcBef>
                          <a:spcPts val="0"/>
                        </a:spcBef>
                        <a:spcAft>
                          <a:spcPts val="0"/>
                        </a:spcAft>
                        <a:buNone/>
                      </a:pPr>
                      <a:r>
                        <a:rPr b="1" lang="en" sz="1200"/>
                        <a:t>Deep Learning Models</a:t>
                      </a:r>
                      <a:endParaRPr b="1" sz="1200"/>
                    </a:p>
                  </a:txBody>
                  <a:tcPr marT="91425" marB="91425" marR="91425" marL="91425"/>
                </a:tc>
              </a:tr>
              <a:tr h="2171475">
                <a:tc>
                  <a:txBody>
                    <a:bodyPr/>
                    <a:lstStyle/>
                    <a:p>
                      <a:pPr indent="0" lvl="0" marL="0" rtl="0" algn="ctr">
                        <a:spcBef>
                          <a:spcPts val="0"/>
                        </a:spcBef>
                        <a:spcAft>
                          <a:spcPts val="0"/>
                        </a:spcAft>
                        <a:buNone/>
                      </a:pPr>
                      <a:r>
                        <a:t/>
                      </a:r>
                      <a:endParaRPr b="1" sz="1200"/>
                    </a:p>
                  </a:txBody>
                  <a:tcPr marT="91425" marB="91425" marR="91425" marL="91425"/>
                </a:tc>
                <a:tc>
                  <a:txBody>
                    <a:bodyPr/>
                    <a:lstStyle/>
                    <a:p>
                      <a:pPr indent="0" lvl="0" marL="0" rtl="0" algn="ctr">
                        <a:spcBef>
                          <a:spcPts val="0"/>
                        </a:spcBef>
                        <a:spcAft>
                          <a:spcPts val="0"/>
                        </a:spcAft>
                        <a:buNone/>
                      </a:pPr>
                      <a:r>
                        <a:t/>
                      </a:r>
                      <a:endParaRPr b="1" sz="1200"/>
                    </a:p>
                  </a:txBody>
                  <a:tcPr marT="91425" marB="91425" marR="91425" marL="91425"/>
                </a:tc>
              </a:tr>
            </a:tbl>
          </a:graphicData>
        </a:graphic>
      </p:graphicFrame>
      <p:sp>
        <p:nvSpPr>
          <p:cNvPr id="115" name="Google Shape;115;p18"/>
          <p:cNvSpPr txBox="1"/>
          <p:nvPr>
            <p:ph idx="1" type="body"/>
          </p:nvPr>
        </p:nvSpPr>
        <p:spPr>
          <a:xfrm>
            <a:off x="311700" y="42817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chemeClr val="dk2"/>
                </a:solidFill>
              </a:rPr>
              <a:t>Conclusion: </a:t>
            </a:r>
            <a:r>
              <a:rPr lang="en">
                <a:solidFill>
                  <a:schemeClr val="dk2"/>
                </a:solidFill>
              </a:rPr>
              <a:t>Need better quality datasets with confirmed real vs. fake information to feel confident in the ability to accurately predict the article</a:t>
            </a:r>
            <a:endParaRPr>
              <a:solidFill>
                <a:schemeClr val="dk2"/>
              </a:solidFill>
            </a:endParaRPr>
          </a:p>
        </p:txBody>
      </p:sp>
      <p:sp>
        <p:nvSpPr>
          <p:cNvPr id="116" name="Google Shape;116;p18"/>
          <p:cNvSpPr txBox="1"/>
          <p:nvPr/>
        </p:nvSpPr>
        <p:spPr>
          <a:xfrm>
            <a:off x="311700" y="932050"/>
            <a:ext cx="579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What others have done with Fake vs. Real News</a:t>
            </a:r>
            <a:endParaRPr>
              <a:solidFill>
                <a:schemeClr val="dk2"/>
              </a:solidFill>
              <a:latin typeface="Source Sans Pro"/>
              <a:ea typeface="Source Sans Pro"/>
              <a:cs typeface="Source Sans Pro"/>
              <a:sym typeface="Source Sans Pro"/>
            </a:endParaRPr>
          </a:p>
        </p:txBody>
      </p:sp>
      <p:pic>
        <p:nvPicPr>
          <p:cNvPr id="117" name="Google Shape;117;p18"/>
          <p:cNvPicPr preferRelativeResize="0"/>
          <p:nvPr/>
        </p:nvPicPr>
        <p:blipFill>
          <a:blip r:embed="rId3">
            <a:alphaModFix/>
          </a:blip>
          <a:stretch>
            <a:fillRect/>
          </a:stretch>
        </p:blipFill>
        <p:spPr>
          <a:xfrm>
            <a:off x="628850" y="2281575"/>
            <a:ext cx="3675645" cy="1763849"/>
          </a:xfrm>
          <a:prstGeom prst="rect">
            <a:avLst/>
          </a:prstGeom>
          <a:noFill/>
          <a:ln>
            <a:noFill/>
          </a:ln>
          <a:effectLst>
            <a:outerShdw blurRad="57150" rotWithShape="0" algn="bl" dir="5400000" dist="19050">
              <a:srgbClr val="000000">
                <a:alpha val="50000"/>
              </a:srgbClr>
            </a:outerShdw>
          </a:effectLst>
        </p:spPr>
      </p:pic>
      <p:pic>
        <p:nvPicPr>
          <p:cNvPr id="118" name="Google Shape;118;p18"/>
          <p:cNvPicPr preferRelativeResize="0"/>
          <p:nvPr/>
        </p:nvPicPr>
        <p:blipFill>
          <a:blip r:embed="rId4">
            <a:alphaModFix/>
          </a:blip>
          <a:stretch>
            <a:fillRect/>
          </a:stretch>
        </p:blipFill>
        <p:spPr>
          <a:xfrm>
            <a:off x="4753699" y="2281576"/>
            <a:ext cx="3425851" cy="17638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241625" y="205225"/>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Description</a:t>
            </a:r>
            <a:endParaRPr/>
          </a:p>
        </p:txBody>
      </p:sp>
      <p:sp>
        <p:nvSpPr>
          <p:cNvPr id="124" name="Google Shape;124;p19"/>
          <p:cNvSpPr txBox="1"/>
          <p:nvPr>
            <p:ph idx="1" type="body"/>
          </p:nvPr>
        </p:nvSpPr>
        <p:spPr>
          <a:xfrm>
            <a:off x="282050" y="1038875"/>
            <a:ext cx="3837300" cy="35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Data Source: Kaggle</a:t>
            </a:r>
            <a:endParaRPr sz="1800">
              <a:solidFill>
                <a:schemeClr val="dk2"/>
              </a:solidFill>
            </a:endParaRPr>
          </a:p>
          <a:p>
            <a:pPr indent="0" lvl="0" marL="0" rtl="0" algn="l">
              <a:spcBef>
                <a:spcPts val="1600"/>
              </a:spcBef>
              <a:spcAft>
                <a:spcPts val="0"/>
              </a:spcAft>
              <a:buNone/>
            </a:pPr>
            <a:r>
              <a:rPr lang="en" sz="1800">
                <a:solidFill>
                  <a:schemeClr val="dk2"/>
                </a:solidFill>
              </a:rPr>
              <a:t>Two files: ‘True’ and ‘Fake News’</a:t>
            </a:r>
            <a:endParaRPr sz="1800">
              <a:solidFill>
                <a:schemeClr val="dk2"/>
              </a:solidFill>
            </a:endParaRPr>
          </a:p>
          <a:p>
            <a:pPr indent="0" lvl="0" marL="0" rtl="0" algn="l">
              <a:spcBef>
                <a:spcPts val="1600"/>
              </a:spcBef>
              <a:spcAft>
                <a:spcPts val="0"/>
              </a:spcAft>
              <a:buNone/>
            </a:pPr>
            <a:r>
              <a:rPr lang="en" sz="1800">
                <a:solidFill>
                  <a:schemeClr val="dk2"/>
                </a:solidFill>
              </a:rPr>
              <a:t>Published: Between 2015 - 2017</a:t>
            </a:r>
            <a:endParaRPr sz="1800">
              <a:solidFill>
                <a:schemeClr val="dk2"/>
              </a:solidFill>
            </a:endParaRPr>
          </a:p>
          <a:p>
            <a:pPr indent="0" lvl="0" marL="0" rtl="0" algn="l">
              <a:spcBef>
                <a:spcPts val="1600"/>
              </a:spcBef>
              <a:spcAft>
                <a:spcPts val="0"/>
              </a:spcAft>
              <a:buNone/>
            </a:pPr>
            <a:r>
              <a:rPr lang="en" sz="1800">
                <a:solidFill>
                  <a:schemeClr val="dk2"/>
                </a:solidFill>
              </a:rPr>
              <a:t>Records: ~40,000 </a:t>
            </a:r>
            <a:endParaRPr sz="1800">
              <a:solidFill>
                <a:schemeClr val="dk2"/>
              </a:solidFill>
            </a:endParaRPr>
          </a:p>
          <a:p>
            <a:pPr indent="0" lvl="0" marL="0" rtl="0" algn="l">
              <a:spcBef>
                <a:spcPts val="1600"/>
              </a:spcBef>
              <a:spcAft>
                <a:spcPts val="0"/>
              </a:spcAft>
              <a:buNone/>
            </a:pPr>
            <a:r>
              <a:rPr lang="en" sz="1800">
                <a:solidFill>
                  <a:schemeClr val="dk2"/>
                </a:solidFill>
              </a:rPr>
              <a:t>Variables: 4 </a:t>
            </a:r>
            <a:br>
              <a:rPr lang="en" sz="1800">
                <a:solidFill>
                  <a:schemeClr val="dk2"/>
                </a:solidFill>
              </a:rPr>
            </a:br>
            <a:r>
              <a:rPr lang="en" sz="1800">
                <a:solidFill>
                  <a:schemeClr val="dk2"/>
                </a:solidFill>
              </a:rPr>
              <a:t>	Title of Article</a:t>
            </a:r>
            <a:br>
              <a:rPr lang="en" sz="1800">
                <a:solidFill>
                  <a:schemeClr val="dk2"/>
                </a:solidFill>
              </a:rPr>
            </a:br>
            <a:r>
              <a:rPr lang="en" sz="1800">
                <a:solidFill>
                  <a:schemeClr val="dk2"/>
                </a:solidFill>
              </a:rPr>
              <a:t>	Text of Article</a:t>
            </a:r>
            <a:br>
              <a:rPr lang="en" sz="1800">
                <a:solidFill>
                  <a:schemeClr val="dk2"/>
                </a:solidFill>
              </a:rPr>
            </a:br>
            <a:r>
              <a:rPr lang="en" sz="1800">
                <a:solidFill>
                  <a:schemeClr val="dk2"/>
                </a:solidFill>
              </a:rPr>
              <a:t>	Subject of Article</a:t>
            </a:r>
            <a:br>
              <a:rPr lang="en" sz="1800">
                <a:solidFill>
                  <a:schemeClr val="dk2"/>
                </a:solidFill>
              </a:rPr>
            </a:br>
            <a:r>
              <a:rPr lang="en" sz="1800">
                <a:solidFill>
                  <a:schemeClr val="dk2"/>
                </a:solidFill>
              </a:rPr>
              <a:t>	Date Article was Posted</a:t>
            </a:r>
            <a:endParaRPr sz="1800">
              <a:solidFill>
                <a:schemeClr val="dk2"/>
              </a:solidFill>
            </a:endParaRPr>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sz="1600"/>
          </a:p>
        </p:txBody>
      </p:sp>
      <p:pic>
        <p:nvPicPr>
          <p:cNvPr id="125" name="Google Shape;125;p19"/>
          <p:cNvPicPr preferRelativeResize="0"/>
          <p:nvPr/>
        </p:nvPicPr>
        <p:blipFill>
          <a:blip r:embed="rId3">
            <a:alphaModFix/>
          </a:blip>
          <a:stretch>
            <a:fillRect/>
          </a:stretch>
        </p:blipFill>
        <p:spPr>
          <a:xfrm>
            <a:off x="4521500" y="1508250"/>
            <a:ext cx="3448050" cy="1323975"/>
          </a:xfrm>
          <a:prstGeom prst="rect">
            <a:avLst/>
          </a:prstGeom>
          <a:noFill/>
          <a:ln>
            <a:noFill/>
          </a:ln>
        </p:spPr>
      </p:pic>
      <p:pic>
        <p:nvPicPr>
          <p:cNvPr id="126" name="Google Shape;126;p19"/>
          <p:cNvPicPr preferRelativeResize="0"/>
          <p:nvPr/>
        </p:nvPicPr>
        <p:blipFill>
          <a:blip r:embed="rId4">
            <a:alphaModFix/>
          </a:blip>
          <a:stretch>
            <a:fillRect/>
          </a:stretch>
        </p:blipFill>
        <p:spPr>
          <a:xfrm>
            <a:off x="3464100" y="2956625"/>
            <a:ext cx="5562849" cy="15569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132" name="Google Shape;132;p20"/>
          <p:cNvSpPr txBox="1"/>
          <p:nvPr>
            <p:ph idx="4294967295" type="body"/>
          </p:nvPr>
        </p:nvSpPr>
        <p:spPr>
          <a:xfrm>
            <a:off x="520700" y="1110550"/>
            <a:ext cx="3656700" cy="37677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chemeClr val="dk2"/>
              </a:buClr>
              <a:buSzPts val="1800"/>
              <a:buAutoNum type="arabicPeriod"/>
            </a:pPr>
            <a:r>
              <a:rPr lang="en">
                <a:solidFill>
                  <a:schemeClr val="dk2"/>
                </a:solidFill>
              </a:rPr>
              <a:t>Exploring the Dataset</a:t>
            </a:r>
            <a:endParaRPr>
              <a:solidFill>
                <a:schemeClr val="dk2"/>
              </a:solidFill>
            </a:endParaRPr>
          </a:p>
          <a:p>
            <a:pPr indent="-342900" lvl="0" marL="457200" rtl="0" algn="l">
              <a:lnSpc>
                <a:spcPct val="200000"/>
              </a:lnSpc>
              <a:spcBef>
                <a:spcPts val="0"/>
              </a:spcBef>
              <a:spcAft>
                <a:spcPts val="0"/>
              </a:spcAft>
              <a:buClr>
                <a:schemeClr val="dk2"/>
              </a:buClr>
              <a:buSzPts val="1800"/>
              <a:buAutoNum type="arabicPeriod"/>
            </a:pPr>
            <a:r>
              <a:rPr lang="en">
                <a:solidFill>
                  <a:schemeClr val="dk2"/>
                </a:solidFill>
              </a:rPr>
              <a:t>Text Data Cleaning</a:t>
            </a:r>
            <a:endParaRPr>
              <a:solidFill>
                <a:schemeClr val="dk2"/>
              </a:solidFill>
            </a:endParaRPr>
          </a:p>
          <a:p>
            <a:pPr indent="-342900" lvl="0" marL="457200" rtl="0" algn="l">
              <a:lnSpc>
                <a:spcPct val="200000"/>
              </a:lnSpc>
              <a:spcBef>
                <a:spcPts val="0"/>
              </a:spcBef>
              <a:spcAft>
                <a:spcPts val="0"/>
              </a:spcAft>
              <a:buClr>
                <a:schemeClr val="dk2"/>
              </a:buClr>
              <a:buSzPts val="1800"/>
              <a:buAutoNum type="arabicPeriod"/>
            </a:pPr>
            <a:r>
              <a:rPr lang="en">
                <a:solidFill>
                  <a:schemeClr val="dk2"/>
                </a:solidFill>
              </a:rPr>
              <a:t>Data Exploration</a:t>
            </a:r>
            <a:endParaRPr>
              <a:solidFill>
                <a:schemeClr val="dk2"/>
              </a:solidFill>
            </a:endParaRPr>
          </a:p>
          <a:p>
            <a:pPr indent="-342900" lvl="0" marL="457200" rtl="0" algn="l">
              <a:lnSpc>
                <a:spcPct val="200000"/>
              </a:lnSpc>
              <a:spcBef>
                <a:spcPts val="0"/>
              </a:spcBef>
              <a:spcAft>
                <a:spcPts val="0"/>
              </a:spcAft>
              <a:buClr>
                <a:schemeClr val="dk2"/>
              </a:buClr>
              <a:buSzPts val="1800"/>
              <a:buAutoNum type="arabicPeriod"/>
            </a:pPr>
            <a:r>
              <a:rPr lang="en">
                <a:solidFill>
                  <a:schemeClr val="dk2"/>
                </a:solidFill>
              </a:rPr>
              <a:t>Splitting the dataset</a:t>
            </a:r>
            <a:endParaRPr>
              <a:solidFill>
                <a:schemeClr val="dk2"/>
              </a:solidFill>
            </a:endParaRPr>
          </a:p>
          <a:p>
            <a:pPr indent="-342900" lvl="0" marL="457200" rtl="0" algn="l">
              <a:lnSpc>
                <a:spcPct val="200000"/>
              </a:lnSpc>
              <a:spcBef>
                <a:spcPts val="0"/>
              </a:spcBef>
              <a:spcAft>
                <a:spcPts val="0"/>
              </a:spcAft>
              <a:buClr>
                <a:schemeClr val="dk2"/>
              </a:buClr>
              <a:buSzPts val="1800"/>
              <a:buAutoNum type="arabicPeriod"/>
            </a:pPr>
            <a:r>
              <a:rPr lang="en">
                <a:solidFill>
                  <a:schemeClr val="dk2"/>
                </a:solidFill>
              </a:rPr>
              <a:t>Vectorization</a:t>
            </a:r>
            <a:endParaRPr>
              <a:solidFill>
                <a:schemeClr val="dk2"/>
              </a:solidFill>
            </a:endParaRPr>
          </a:p>
          <a:p>
            <a:pPr indent="-342900" lvl="0" marL="457200" rtl="0" algn="l">
              <a:lnSpc>
                <a:spcPct val="200000"/>
              </a:lnSpc>
              <a:spcBef>
                <a:spcPts val="0"/>
              </a:spcBef>
              <a:spcAft>
                <a:spcPts val="0"/>
              </a:spcAft>
              <a:buClr>
                <a:schemeClr val="dk2"/>
              </a:buClr>
              <a:buSzPts val="1800"/>
              <a:buAutoNum type="arabicPeriod"/>
            </a:pPr>
            <a:r>
              <a:rPr lang="en">
                <a:solidFill>
                  <a:schemeClr val="dk2"/>
                </a:solidFill>
              </a:rPr>
              <a:t>Training the Model</a:t>
            </a:r>
            <a:endParaRPr>
              <a:solidFill>
                <a:schemeClr val="dk2"/>
              </a:solidFill>
            </a:endParaRPr>
          </a:p>
          <a:p>
            <a:pPr indent="-342900" lvl="0" marL="457200" rtl="0" algn="l">
              <a:lnSpc>
                <a:spcPct val="200000"/>
              </a:lnSpc>
              <a:spcBef>
                <a:spcPts val="0"/>
              </a:spcBef>
              <a:spcAft>
                <a:spcPts val="0"/>
              </a:spcAft>
              <a:buClr>
                <a:schemeClr val="dk2"/>
              </a:buClr>
              <a:buSzPts val="1800"/>
              <a:buAutoNum type="arabicPeriod"/>
            </a:pPr>
            <a:r>
              <a:rPr lang="en">
                <a:solidFill>
                  <a:schemeClr val="dk2"/>
                </a:solidFill>
              </a:rPr>
              <a:t>Assess - Model </a:t>
            </a:r>
            <a:r>
              <a:rPr lang="en">
                <a:solidFill>
                  <a:schemeClr val="dk2"/>
                </a:solidFill>
              </a:rPr>
              <a:t>Comparison</a:t>
            </a:r>
            <a:endParaRPr>
              <a:solidFill>
                <a:schemeClr val="dk2"/>
              </a:solidFill>
            </a:endParaRPr>
          </a:p>
          <a:p>
            <a:pPr indent="0" lvl="0" marL="0" rtl="0" algn="l">
              <a:spcBef>
                <a:spcPts val="0"/>
              </a:spcBef>
              <a:spcAft>
                <a:spcPts val="0"/>
              </a:spcAft>
              <a:buNone/>
            </a:pPr>
            <a:r>
              <a:t/>
            </a:r>
            <a:endParaRPr b="1">
              <a:solidFill>
                <a:schemeClr val="dk2"/>
              </a:solidFill>
            </a:endParaRPr>
          </a:p>
          <a:p>
            <a:pPr indent="0" lvl="0" marL="0" rtl="0" algn="l">
              <a:spcBef>
                <a:spcPts val="0"/>
              </a:spcBef>
              <a:spcAft>
                <a:spcPts val="0"/>
              </a:spcAft>
              <a:buNone/>
            </a:pPr>
            <a:r>
              <a:t/>
            </a:r>
            <a:endParaRPr sz="1400">
              <a:solidFill>
                <a:schemeClr val="dk2"/>
              </a:solidFill>
            </a:endParaRPr>
          </a:p>
        </p:txBody>
      </p:sp>
      <p:pic>
        <p:nvPicPr>
          <p:cNvPr id="133" name="Google Shape;133;p20"/>
          <p:cNvPicPr preferRelativeResize="0"/>
          <p:nvPr/>
        </p:nvPicPr>
        <p:blipFill>
          <a:blip r:embed="rId3">
            <a:alphaModFix/>
          </a:blip>
          <a:stretch>
            <a:fillRect/>
          </a:stretch>
        </p:blipFill>
        <p:spPr>
          <a:xfrm>
            <a:off x="4111075" y="0"/>
            <a:ext cx="5032925" cy="2831026"/>
          </a:xfrm>
          <a:prstGeom prst="rect">
            <a:avLst/>
          </a:prstGeom>
          <a:noFill/>
          <a:ln>
            <a:noFill/>
          </a:ln>
        </p:spPr>
      </p:pic>
      <p:pic>
        <p:nvPicPr>
          <p:cNvPr id="134" name="Google Shape;134;p20"/>
          <p:cNvPicPr preferRelativeResize="0"/>
          <p:nvPr/>
        </p:nvPicPr>
        <p:blipFill rotWithShape="1">
          <a:blip r:embed="rId4">
            <a:alphaModFix/>
          </a:blip>
          <a:srcRect b="-22339" l="0" r="0" t="0"/>
          <a:stretch/>
        </p:blipFill>
        <p:spPr>
          <a:xfrm>
            <a:off x="3899100" y="3078325"/>
            <a:ext cx="2924175" cy="1911000"/>
          </a:xfrm>
          <a:prstGeom prst="rect">
            <a:avLst/>
          </a:prstGeom>
          <a:noFill/>
          <a:ln>
            <a:noFill/>
          </a:ln>
        </p:spPr>
      </p:pic>
      <p:pic>
        <p:nvPicPr>
          <p:cNvPr id="135" name="Google Shape;135;p20"/>
          <p:cNvPicPr preferRelativeResize="0"/>
          <p:nvPr/>
        </p:nvPicPr>
        <p:blipFill>
          <a:blip r:embed="rId5">
            <a:alphaModFix/>
          </a:blip>
          <a:stretch>
            <a:fillRect/>
          </a:stretch>
        </p:blipFill>
        <p:spPr>
          <a:xfrm>
            <a:off x="6348800" y="2889725"/>
            <a:ext cx="2738800" cy="2099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311700" y="1367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Libraries Imported</a:t>
            </a:r>
            <a:endParaRPr/>
          </a:p>
        </p:txBody>
      </p:sp>
      <p:pic>
        <p:nvPicPr>
          <p:cNvPr id="141" name="Google Shape;141;p21"/>
          <p:cNvPicPr preferRelativeResize="0"/>
          <p:nvPr/>
        </p:nvPicPr>
        <p:blipFill>
          <a:blip r:embed="rId3">
            <a:alphaModFix/>
          </a:blip>
          <a:stretch>
            <a:fillRect/>
          </a:stretch>
        </p:blipFill>
        <p:spPr>
          <a:xfrm>
            <a:off x="311700" y="760100"/>
            <a:ext cx="6205275" cy="4299300"/>
          </a:xfrm>
          <a:prstGeom prst="rect">
            <a:avLst/>
          </a:prstGeom>
          <a:noFill/>
          <a:ln>
            <a:noFill/>
          </a:ln>
        </p:spPr>
      </p:pic>
      <p:pic>
        <p:nvPicPr>
          <p:cNvPr id="142" name="Google Shape;142;p21"/>
          <p:cNvPicPr preferRelativeResize="0"/>
          <p:nvPr/>
        </p:nvPicPr>
        <p:blipFill>
          <a:blip r:embed="rId4">
            <a:alphaModFix/>
          </a:blip>
          <a:stretch>
            <a:fillRect/>
          </a:stretch>
        </p:blipFill>
        <p:spPr>
          <a:xfrm>
            <a:off x="6436150" y="932600"/>
            <a:ext cx="2707855" cy="3278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